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592D-CF7A-45C2-9A6A-D1B70CDF84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wmf"/><Relationship Id="rId4" Type="http://schemas.openxmlformats.org/officeDocument/2006/relationships/oleObject" Target="../embeddings/Microsoft_Word_97_-_2003___1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3F95D-FC80-486C-AFBE-8CD2BD92044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關鍵成功知識建立</a:t>
            </a:r>
          </a:p>
        </p:txBody>
      </p:sp>
      <p:sp>
        <p:nvSpPr>
          <p:cNvPr id="268292" name="Rectangle 6"/>
          <p:cNvSpPr>
            <a:spLocks noChangeArrowheads="1"/>
          </p:cNvSpPr>
          <p:nvPr/>
        </p:nvSpPr>
        <p:spPr bwMode="auto">
          <a:xfrm>
            <a:off x="2514600" y="2438400"/>
            <a:ext cx="4038600" cy="2819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293" name="Text Box 9"/>
          <p:cNvSpPr txBox="1">
            <a:spLocks noChangeArrowheads="1"/>
          </p:cNvSpPr>
          <p:nvPr/>
        </p:nvSpPr>
        <p:spPr bwMode="auto">
          <a:xfrm>
            <a:off x="3657600" y="1524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知識的形成</a:t>
            </a:r>
          </a:p>
        </p:txBody>
      </p:sp>
      <p:sp>
        <p:nvSpPr>
          <p:cNvPr id="268294" name="Text Box 10"/>
          <p:cNvSpPr txBox="1">
            <a:spLocks noChangeArrowheads="1"/>
          </p:cNvSpPr>
          <p:nvPr/>
        </p:nvSpPr>
        <p:spPr bwMode="auto">
          <a:xfrm>
            <a:off x="3048000" y="20574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結構化</a:t>
            </a:r>
          </a:p>
        </p:txBody>
      </p:sp>
      <p:sp>
        <p:nvSpPr>
          <p:cNvPr id="268295" name="Text Box 11"/>
          <p:cNvSpPr txBox="1">
            <a:spLocks noChangeArrowheads="1"/>
          </p:cNvSpPr>
          <p:nvPr/>
        </p:nvSpPr>
        <p:spPr bwMode="auto">
          <a:xfrm>
            <a:off x="4991100" y="20574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未結構化</a:t>
            </a:r>
          </a:p>
        </p:txBody>
      </p:sp>
      <p:sp>
        <p:nvSpPr>
          <p:cNvPr id="268296" name="Text Box 12"/>
          <p:cNvSpPr txBox="1">
            <a:spLocks noChangeArrowheads="1"/>
          </p:cNvSpPr>
          <p:nvPr/>
        </p:nvSpPr>
        <p:spPr bwMode="auto">
          <a:xfrm>
            <a:off x="1143000" y="2895600"/>
            <a:ext cx="488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識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的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分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享</a:t>
            </a:r>
          </a:p>
        </p:txBody>
      </p:sp>
      <p:sp>
        <p:nvSpPr>
          <p:cNvPr id="268297" name="Text Box 13"/>
          <p:cNvSpPr txBox="1">
            <a:spLocks noChangeArrowheads="1"/>
          </p:cNvSpPr>
          <p:nvPr/>
        </p:nvSpPr>
        <p:spPr bwMode="auto">
          <a:xfrm>
            <a:off x="1927225" y="2554288"/>
            <a:ext cx="4127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道</a:t>
            </a: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不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知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道</a:t>
            </a:r>
          </a:p>
        </p:txBody>
      </p:sp>
      <p:sp>
        <p:nvSpPr>
          <p:cNvPr id="268298" name="Text Box 14"/>
          <p:cNvSpPr txBox="1">
            <a:spLocks noChangeArrowheads="1"/>
          </p:cNvSpPr>
          <p:nvPr/>
        </p:nvSpPr>
        <p:spPr bwMode="auto">
          <a:xfrm>
            <a:off x="3032125" y="4538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299" name="Text Box 15"/>
          <p:cNvSpPr txBox="1">
            <a:spLocks noChangeArrowheads="1"/>
          </p:cNvSpPr>
          <p:nvPr/>
        </p:nvSpPr>
        <p:spPr bwMode="auto">
          <a:xfrm>
            <a:off x="2971800" y="2438400"/>
            <a:ext cx="928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0" name="Text Box 16"/>
          <p:cNvSpPr txBox="1">
            <a:spLocks noChangeArrowheads="1"/>
          </p:cNvSpPr>
          <p:nvPr/>
        </p:nvSpPr>
        <p:spPr bwMode="auto">
          <a:xfrm>
            <a:off x="5029200" y="243840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1" name="Text Box 18"/>
          <p:cNvSpPr txBox="1">
            <a:spLocks noChangeArrowheads="1"/>
          </p:cNvSpPr>
          <p:nvPr/>
        </p:nvSpPr>
        <p:spPr bwMode="auto">
          <a:xfrm>
            <a:off x="3048000" y="4953000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B’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02" name="AutoShape 23"/>
          <p:cNvSpPr>
            <a:spLocks noChangeArrowheads="1"/>
          </p:cNvSpPr>
          <p:nvPr/>
        </p:nvSpPr>
        <p:spPr bwMode="auto">
          <a:xfrm>
            <a:off x="990600" y="1828800"/>
            <a:ext cx="1219200" cy="762000"/>
          </a:xfrm>
          <a:prstGeom prst="wedgeRectCallout">
            <a:avLst>
              <a:gd name="adj1" fmla="val 104167"/>
              <a:gd name="adj2" fmla="val 6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3" name="Text Box 24"/>
          <p:cNvSpPr txBox="1">
            <a:spLocks noChangeArrowheads="1"/>
          </p:cNvSpPr>
          <p:nvPr/>
        </p:nvSpPr>
        <p:spPr bwMode="auto">
          <a:xfrm>
            <a:off x="1660525" y="1947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4" name="Text Box 25"/>
          <p:cNvSpPr txBox="1">
            <a:spLocks noChangeArrowheads="1"/>
          </p:cNvSpPr>
          <p:nvPr/>
        </p:nvSpPr>
        <p:spPr bwMode="auto">
          <a:xfrm>
            <a:off x="1066800" y="18288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我們知道我們所知道的</a:t>
            </a:r>
          </a:p>
        </p:txBody>
      </p:sp>
      <p:sp>
        <p:nvSpPr>
          <p:cNvPr id="268305" name="AutoShape 26"/>
          <p:cNvSpPr>
            <a:spLocks noChangeArrowheads="1"/>
          </p:cNvSpPr>
          <p:nvPr/>
        </p:nvSpPr>
        <p:spPr bwMode="auto">
          <a:xfrm>
            <a:off x="6781800" y="1828800"/>
            <a:ext cx="1143000" cy="838200"/>
          </a:xfrm>
          <a:prstGeom prst="wedgeRectCallout">
            <a:avLst>
              <a:gd name="adj1" fmla="val -113333"/>
              <a:gd name="adj2" fmla="val 6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6" name="Text Box 27"/>
          <p:cNvSpPr txBox="1">
            <a:spLocks noChangeArrowheads="1"/>
          </p:cNvSpPr>
          <p:nvPr/>
        </p:nvSpPr>
        <p:spPr bwMode="auto">
          <a:xfrm>
            <a:off x="6858000" y="18288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我們知道我們所不知道的</a:t>
            </a:r>
          </a:p>
        </p:txBody>
      </p:sp>
      <p:sp>
        <p:nvSpPr>
          <p:cNvPr id="268307" name="AutoShape 28"/>
          <p:cNvSpPr>
            <a:spLocks noChangeArrowheads="1"/>
          </p:cNvSpPr>
          <p:nvPr/>
        </p:nvSpPr>
        <p:spPr bwMode="auto">
          <a:xfrm>
            <a:off x="1066800" y="5181600"/>
            <a:ext cx="1219200" cy="762000"/>
          </a:xfrm>
          <a:prstGeom prst="wedgeRectCallout">
            <a:avLst>
              <a:gd name="adj1" fmla="val 94792"/>
              <a:gd name="adj2" fmla="val -75000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8" name="Text Box 29"/>
          <p:cNvSpPr txBox="1">
            <a:spLocks noChangeArrowheads="1"/>
          </p:cNvSpPr>
          <p:nvPr/>
        </p:nvSpPr>
        <p:spPr bwMode="auto">
          <a:xfrm>
            <a:off x="1127125" y="5072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68309" name="Text Box 30"/>
          <p:cNvSpPr txBox="1">
            <a:spLocks noChangeArrowheads="1"/>
          </p:cNvSpPr>
          <p:nvPr/>
        </p:nvSpPr>
        <p:spPr bwMode="auto">
          <a:xfrm>
            <a:off x="1143000" y="51054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我們不知道我們所知道的</a:t>
            </a:r>
          </a:p>
        </p:txBody>
      </p:sp>
      <p:sp>
        <p:nvSpPr>
          <p:cNvPr id="268310" name="AutoShape 31"/>
          <p:cNvSpPr>
            <a:spLocks noChangeArrowheads="1"/>
          </p:cNvSpPr>
          <p:nvPr/>
        </p:nvSpPr>
        <p:spPr bwMode="auto">
          <a:xfrm>
            <a:off x="6781800" y="5181600"/>
            <a:ext cx="1143000" cy="838200"/>
          </a:xfrm>
          <a:prstGeom prst="wedgeRectCallout">
            <a:avLst>
              <a:gd name="adj1" fmla="val -100000"/>
              <a:gd name="adj2" fmla="val -68181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65612" name="Oval 44"/>
          <p:cNvSpPr>
            <a:spLocks noChangeArrowheads="1"/>
          </p:cNvSpPr>
          <p:nvPr/>
        </p:nvSpPr>
        <p:spPr bwMode="auto">
          <a:xfrm>
            <a:off x="2536825" y="2362200"/>
            <a:ext cx="3940175" cy="281940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複雜系統</a:t>
            </a:r>
          </a:p>
        </p:txBody>
      </p:sp>
      <p:sp>
        <p:nvSpPr>
          <p:cNvPr id="268311" name="Text Box 32"/>
          <p:cNvSpPr txBox="1">
            <a:spLocks noChangeArrowheads="1"/>
          </p:cNvSpPr>
          <p:nvPr/>
        </p:nvSpPr>
        <p:spPr bwMode="auto">
          <a:xfrm>
            <a:off x="6858000" y="51816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我們不知道我們所不知道的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819400" y="2743200"/>
            <a:ext cx="1524000" cy="1219200"/>
            <a:chOff x="1776" y="1728"/>
            <a:chExt cx="960" cy="768"/>
          </a:xfrm>
        </p:grpSpPr>
        <p:sp>
          <p:nvSpPr>
            <p:cNvPr id="268324" name="Oval 33"/>
            <p:cNvSpPr>
              <a:spLocks noChangeArrowheads="1"/>
            </p:cNvSpPr>
            <p:nvPr/>
          </p:nvSpPr>
          <p:spPr bwMode="auto">
            <a:xfrm>
              <a:off x="1776" y="1824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CSK1</a:t>
              </a:r>
            </a:p>
          </p:txBody>
        </p:sp>
        <p:sp>
          <p:nvSpPr>
            <p:cNvPr id="268325" name="Oval 35"/>
            <p:cNvSpPr>
              <a:spLocks noChangeArrowheads="1"/>
            </p:cNvSpPr>
            <p:nvPr/>
          </p:nvSpPr>
          <p:spPr bwMode="auto">
            <a:xfrm>
              <a:off x="1920" y="2256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CSK2</a:t>
              </a:r>
            </a:p>
          </p:txBody>
        </p:sp>
        <p:sp>
          <p:nvSpPr>
            <p:cNvPr id="268326" name="Oval 37"/>
            <p:cNvSpPr>
              <a:spLocks noChangeArrowheads="1"/>
            </p:cNvSpPr>
            <p:nvPr/>
          </p:nvSpPr>
          <p:spPr bwMode="auto">
            <a:xfrm>
              <a:off x="2448" y="1728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CSK6</a:t>
              </a:r>
            </a:p>
          </p:txBody>
        </p:sp>
        <p:sp>
          <p:nvSpPr>
            <p:cNvPr id="268327" name="Oval 38"/>
            <p:cNvSpPr>
              <a:spLocks noChangeArrowheads="1"/>
            </p:cNvSpPr>
            <p:nvPr/>
          </p:nvSpPr>
          <p:spPr bwMode="auto">
            <a:xfrm>
              <a:off x="2208" y="192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CSK7</a:t>
              </a:r>
            </a:p>
          </p:txBody>
        </p:sp>
        <p:sp>
          <p:nvSpPr>
            <p:cNvPr id="268328" name="Oval 40"/>
            <p:cNvSpPr>
              <a:spLocks noChangeArrowheads="1"/>
            </p:cNvSpPr>
            <p:nvPr/>
          </p:nvSpPr>
          <p:spPr bwMode="auto">
            <a:xfrm>
              <a:off x="2496" y="2112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CSK9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495800" y="2743200"/>
            <a:ext cx="762000" cy="685800"/>
            <a:chOff x="2832" y="1728"/>
            <a:chExt cx="480" cy="432"/>
          </a:xfrm>
        </p:grpSpPr>
        <p:sp>
          <p:nvSpPr>
            <p:cNvPr id="268322" name="Oval 36"/>
            <p:cNvSpPr>
              <a:spLocks noChangeArrowheads="1"/>
            </p:cNvSpPr>
            <p:nvPr/>
          </p:nvSpPr>
          <p:spPr bwMode="auto">
            <a:xfrm>
              <a:off x="2832" y="192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CSK5</a:t>
              </a:r>
            </a:p>
          </p:txBody>
        </p:sp>
        <p:sp>
          <p:nvSpPr>
            <p:cNvPr id="268323" name="Oval 42"/>
            <p:cNvSpPr>
              <a:spLocks noChangeArrowheads="1"/>
            </p:cNvSpPr>
            <p:nvPr/>
          </p:nvSpPr>
          <p:spPr bwMode="auto">
            <a:xfrm>
              <a:off x="3072" y="1728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048000" y="4114800"/>
            <a:ext cx="1295400" cy="838200"/>
            <a:chOff x="1920" y="2592"/>
            <a:chExt cx="816" cy="528"/>
          </a:xfrm>
        </p:grpSpPr>
        <p:sp>
          <p:nvSpPr>
            <p:cNvPr id="268319" name="Oval 39"/>
            <p:cNvSpPr>
              <a:spLocks noChangeArrowheads="1"/>
            </p:cNvSpPr>
            <p:nvPr/>
          </p:nvSpPr>
          <p:spPr bwMode="auto">
            <a:xfrm>
              <a:off x="2304" y="2592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CSK8</a:t>
              </a:r>
            </a:p>
          </p:txBody>
        </p:sp>
        <p:sp>
          <p:nvSpPr>
            <p:cNvPr id="268320" name="Oval 41"/>
            <p:cNvSpPr>
              <a:spLocks noChangeArrowheads="1"/>
            </p:cNvSpPr>
            <p:nvPr/>
          </p:nvSpPr>
          <p:spPr bwMode="auto">
            <a:xfrm>
              <a:off x="1920" y="264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CSK4</a:t>
              </a:r>
            </a:p>
          </p:txBody>
        </p:sp>
        <p:sp>
          <p:nvSpPr>
            <p:cNvPr id="268321" name="Oval 43"/>
            <p:cNvSpPr>
              <a:spLocks noChangeArrowheads="1"/>
            </p:cNvSpPr>
            <p:nvPr/>
          </p:nvSpPr>
          <p:spPr bwMode="auto">
            <a:xfrm>
              <a:off x="2496" y="2880"/>
              <a:ext cx="240" cy="24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CSK3</a:t>
              </a:r>
            </a:p>
          </p:txBody>
        </p:sp>
      </p:grpSp>
      <p:sp>
        <p:nvSpPr>
          <p:cNvPr id="268316" name="Line 7"/>
          <p:cNvSpPr>
            <a:spLocks noChangeShapeType="1"/>
          </p:cNvSpPr>
          <p:nvPr/>
        </p:nvSpPr>
        <p:spPr bwMode="auto">
          <a:xfrm>
            <a:off x="2514600" y="3886200"/>
            <a:ext cx="4038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8317" name="Text Box 17"/>
          <p:cNvSpPr txBox="1">
            <a:spLocks noChangeArrowheads="1"/>
          </p:cNvSpPr>
          <p:nvPr/>
        </p:nvSpPr>
        <p:spPr bwMode="auto">
          <a:xfrm>
            <a:off x="5029200" y="4953000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A’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8318" name="Line 8"/>
          <p:cNvSpPr>
            <a:spLocks noChangeShapeType="1"/>
          </p:cNvSpPr>
          <p:nvPr/>
        </p:nvSpPr>
        <p:spPr bwMode="auto">
          <a:xfrm>
            <a:off x="4495800" y="2438400"/>
            <a:ext cx="0" cy="2819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1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6ED46-C3D0-4BBA-83BF-6F567AFE70E3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77507" name="Rectangle 167"/>
          <p:cNvSpPr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關鍵成功知識的發展</a:t>
            </a:r>
          </a:p>
        </p:txBody>
      </p:sp>
      <p:grpSp>
        <p:nvGrpSpPr>
          <p:cNvPr id="2" name="Group 169"/>
          <p:cNvGrpSpPr>
            <a:grpSpLocks/>
          </p:cNvGrpSpPr>
          <p:nvPr/>
        </p:nvGrpSpPr>
        <p:grpSpPr bwMode="auto">
          <a:xfrm>
            <a:off x="4724400" y="990600"/>
            <a:ext cx="4419600" cy="4876800"/>
            <a:chOff x="2976" y="624"/>
            <a:chExt cx="2784" cy="3072"/>
          </a:xfrm>
        </p:grpSpPr>
        <p:sp>
          <p:nvSpPr>
            <p:cNvPr id="277595" name="Rectangle 170"/>
            <p:cNvSpPr>
              <a:spLocks noChangeArrowheads="1"/>
            </p:cNvSpPr>
            <p:nvPr/>
          </p:nvSpPr>
          <p:spPr bwMode="auto">
            <a:xfrm>
              <a:off x="2976" y="624"/>
              <a:ext cx="2784" cy="307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596" name="Line 171"/>
            <p:cNvSpPr>
              <a:spLocks noChangeShapeType="1"/>
            </p:cNvSpPr>
            <p:nvPr/>
          </p:nvSpPr>
          <p:spPr bwMode="auto">
            <a:xfrm>
              <a:off x="5038" y="1685"/>
              <a:ext cx="146" cy="13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97" name="Line 172"/>
            <p:cNvSpPr>
              <a:spLocks noChangeShapeType="1"/>
            </p:cNvSpPr>
            <p:nvPr/>
          </p:nvSpPr>
          <p:spPr bwMode="auto">
            <a:xfrm flipV="1">
              <a:off x="5038" y="1536"/>
              <a:ext cx="54" cy="1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98" name="Text Box 173"/>
            <p:cNvSpPr txBox="1">
              <a:spLocks noChangeArrowheads="1"/>
            </p:cNvSpPr>
            <p:nvPr/>
          </p:nvSpPr>
          <p:spPr bwMode="auto">
            <a:xfrm>
              <a:off x="5088" y="1344"/>
              <a:ext cx="532" cy="38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王總經理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“</a:t>
              </a:r>
            </a:p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鄭副總</a:t>
              </a:r>
            </a:p>
          </p:txBody>
        </p:sp>
        <p:sp>
          <p:nvSpPr>
            <p:cNvPr id="277599" name="Text Box 174"/>
            <p:cNvSpPr txBox="1">
              <a:spLocks noChangeArrowheads="1"/>
            </p:cNvSpPr>
            <p:nvPr/>
          </p:nvSpPr>
          <p:spPr bwMode="auto">
            <a:xfrm>
              <a:off x="3042" y="2383"/>
              <a:ext cx="1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7600" name="Rectangle 175"/>
            <p:cNvSpPr>
              <a:spLocks noChangeArrowheads="1"/>
            </p:cNvSpPr>
            <p:nvPr/>
          </p:nvSpPr>
          <p:spPr bwMode="auto">
            <a:xfrm>
              <a:off x="2996" y="2165"/>
              <a:ext cx="1006" cy="69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7601" name="Rectangle 176"/>
            <p:cNvSpPr>
              <a:spLocks noChangeArrowheads="1"/>
            </p:cNvSpPr>
            <p:nvPr/>
          </p:nvSpPr>
          <p:spPr bwMode="auto">
            <a:xfrm>
              <a:off x="3199" y="2371"/>
              <a:ext cx="548" cy="44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602" name="Line 177"/>
            <p:cNvSpPr>
              <a:spLocks noChangeShapeType="1"/>
            </p:cNvSpPr>
            <p:nvPr/>
          </p:nvSpPr>
          <p:spPr bwMode="auto">
            <a:xfrm>
              <a:off x="3199" y="2518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3" name="Line 178"/>
            <p:cNvSpPr>
              <a:spLocks noChangeShapeType="1"/>
            </p:cNvSpPr>
            <p:nvPr/>
          </p:nvSpPr>
          <p:spPr bwMode="auto">
            <a:xfrm>
              <a:off x="3199" y="2666"/>
              <a:ext cx="5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4" name="Line 179"/>
            <p:cNvSpPr>
              <a:spLocks noChangeShapeType="1"/>
            </p:cNvSpPr>
            <p:nvPr/>
          </p:nvSpPr>
          <p:spPr bwMode="auto">
            <a:xfrm flipV="1">
              <a:off x="3199" y="2202"/>
              <a:ext cx="191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5" name="Line 180"/>
            <p:cNvSpPr>
              <a:spLocks noChangeShapeType="1"/>
            </p:cNvSpPr>
            <p:nvPr/>
          </p:nvSpPr>
          <p:spPr bwMode="auto">
            <a:xfrm flipV="1">
              <a:off x="3749" y="2202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6" name="Line 181"/>
            <p:cNvSpPr>
              <a:spLocks noChangeShapeType="1"/>
            </p:cNvSpPr>
            <p:nvPr/>
          </p:nvSpPr>
          <p:spPr bwMode="auto">
            <a:xfrm>
              <a:off x="3390" y="2202"/>
              <a:ext cx="5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7" name="Line 182"/>
            <p:cNvSpPr>
              <a:spLocks noChangeShapeType="1"/>
            </p:cNvSpPr>
            <p:nvPr/>
          </p:nvSpPr>
          <p:spPr bwMode="auto">
            <a:xfrm>
              <a:off x="3240" y="2339"/>
              <a:ext cx="5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8" name="Line 183"/>
            <p:cNvSpPr>
              <a:spLocks noChangeShapeType="1"/>
            </p:cNvSpPr>
            <p:nvPr/>
          </p:nvSpPr>
          <p:spPr bwMode="auto">
            <a:xfrm>
              <a:off x="3266" y="2314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09" name="Line 184"/>
            <p:cNvSpPr>
              <a:spLocks noChangeShapeType="1"/>
            </p:cNvSpPr>
            <p:nvPr/>
          </p:nvSpPr>
          <p:spPr bwMode="auto">
            <a:xfrm>
              <a:off x="3293" y="2289"/>
              <a:ext cx="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0" name="Line 185"/>
            <p:cNvSpPr>
              <a:spLocks noChangeShapeType="1"/>
            </p:cNvSpPr>
            <p:nvPr/>
          </p:nvSpPr>
          <p:spPr bwMode="auto">
            <a:xfrm>
              <a:off x="3320" y="2264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1" name="Line 186"/>
            <p:cNvSpPr>
              <a:spLocks noChangeShapeType="1"/>
            </p:cNvSpPr>
            <p:nvPr/>
          </p:nvSpPr>
          <p:spPr bwMode="auto">
            <a:xfrm>
              <a:off x="3347" y="2239"/>
              <a:ext cx="5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2" name="Line 187"/>
            <p:cNvSpPr>
              <a:spLocks noChangeShapeType="1"/>
            </p:cNvSpPr>
            <p:nvPr/>
          </p:nvSpPr>
          <p:spPr bwMode="auto">
            <a:xfrm>
              <a:off x="3292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3" name="Line 188"/>
            <p:cNvSpPr>
              <a:spLocks noChangeShapeType="1"/>
            </p:cNvSpPr>
            <p:nvPr/>
          </p:nvSpPr>
          <p:spPr bwMode="auto">
            <a:xfrm>
              <a:off x="3392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4" name="Line 189"/>
            <p:cNvSpPr>
              <a:spLocks noChangeShapeType="1"/>
            </p:cNvSpPr>
            <p:nvPr/>
          </p:nvSpPr>
          <p:spPr bwMode="auto">
            <a:xfrm>
              <a:off x="3481" y="2377"/>
              <a:ext cx="1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5" name="Line 190"/>
            <p:cNvSpPr>
              <a:spLocks noChangeShapeType="1"/>
            </p:cNvSpPr>
            <p:nvPr/>
          </p:nvSpPr>
          <p:spPr bwMode="auto">
            <a:xfrm>
              <a:off x="3571" y="2377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6" name="Line 191"/>
            <p:cNvSpPr>
              <a:spLocks noChangeShapeType="1"/>
            </p:cNvSpPr>
            <p:nvPr/>
          </p:nvSpPr>
          <p:spPr bwMode="auto">
            <a:xfrm>
              <a:off x="3660" y="2377"/>
              <a:ext cx="1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7" name="Line 192"/>
            <p:cNvSpPr>
              <a:spLocks noChangeShapeType="1"/>
            </p:cNvSpPr>
            <p:nvPr/>
          </p:nvSpPr>
          <p:spPr bwMode="auto">
            <a:xfrm flipV="1">
              <a:off x="3026" y="2329"/>
              <a:ext cx="23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8" name="Line 193"/>
            <p:cNvSpPr>
              <a:spLocks noChangeShapeType="1"/>
            </p:cNvSpPr>
            <p:nvPr/>
          </p:nvSpPr>
          <p:spPr bwMode="auto">
            <a:xfrm flipV="1">
              <a:off x="3026" y="2418"/>
              <a:ext cx="23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19" name="Line 194"/>
            <p:cNvSpPr>
              <a:spLocks noChangeShapeType="1"/>
            </p:cNvSpPr>
            <p:nvPr/>
          </p:nvSpPr>
          <p:spPr bwMode="auto">
            <a:xfrm flipV="1">
              <a:off x="3026" y="2494"/>
              <a:ext cx="23" cy="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0" name="Line 195"/>
            <p:cNvSpPr>
              <a:spLocks noChangeShapeType="1"/>
            </p:cNvSpPr>
            <p:nvPr/>
          </p:nvSpPr>
          <p:spPr bwMode="auto">
            <a:xfrm>
              <a:off x="3026" y="2532"/>
              <a:ext cx="23" cy="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1" name="Line 196"/>
            <p:cNvSpPr>
              <a:spLocks noChangeShapeType="1"/>
            </p:cNvSpPr>
            <p:nvPr/>
          </p:nvSpPr>
          <p:spPr bwMode="auto">
            <a:xfrm>
              <a:off x="3026" y="2532"/>
              <a:ext cx="2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2" name="Line 197"/>
            <p:cNvSpPr>
              <a:spLocks noChangeShapeType="1"/>
            </p:cNvSpPr>
            <p:nvPr/>
          </p:nvSpPr>
          <p:spPr bwMode="auto">
            <a:xfrm>
              <a:off x="3026" y="2532"/>
              <a:ext cx="23" cy="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3" name="Line 198"/>
            <p:cNvSpPr>
              <a:spLocks noChangeShapeType="1"/>
            </p:cNvSpPr>
            <p:nvPr/>
          </p:nvSpPr>
          <p:spPr bwMode="auto">
            <a:xfrm>
              <a:off x="3026" y="2532"/>
              <a:ext cx="23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4" name="Line 199"/>
            <p:cNvSpPr>
              <a:spLocks noChangeShapeType="1"/>
            </p:cNvSpPr>
            <p:nvPr/>
          </p:nvSpPr>
          <p:spPr bwMode="auto">
            <a:xfrm flipV="1">
              <a:off x="3751" y="2355"/>
              <a:ext cx="191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5" name="Line 200"/>
            <p:cNvSpPr>
              <a:spLocks noChangeShapeType="1"/>
            </p:cNvSpPr>
            <p:nvPr/>
          </p:nvSpPr>
          <p:spPr bwMode="auto">
            <a:xfrm flipV="1">
              <a:off x="3751" y="2494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6" name="Line 201"/>
            <p:cNvSpPr>
              <a:spLocks noChangeShapeType="1"/>
            </p:cNvSpPr>
            <p:nvPr/>
          </p:nvSpPr>
          <p:spPr bwMode="auto">
            <a:xfrm flipV="1">
              <a:off x="3751" y="2646"/>
              <a:ext cx="191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7" name="Line 202"/>
            <p:cNvSpPr>
              <a:spLocks noChangeShapeType="1"/>
            </p:cNvSpPr>
            <p:nvPr/>
          </p:nvSpPr>
          <p:spPr bwMode="auto">
            <a:xfrm>
              <a:off x="3944" y="2203"/>
              <a:ext cx="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8" name="Line 203"/>
            <p:cNvSpPr>
              <a:spLocks noChangeShapeType="1"/>
            </p:cNvSpPr>
            <p:nvPr/>
          </p:nvSpPr>
          <p:spPr bwMode="auto">
            <a:xfrm>
              <a:off x="3132" y="2319"/>
              <a:ext cx="485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29" name="Line 204"/>
            <p:cNvSpPr>
              <a:spLocks noChangeShapeType="1"/>
            </p:cNvSpPr>
            <p:nvPr/>
          </p:nvSpPr>
          <p:spPr bwMode="auto">
            <a:xfrm>
              <a:off x="3132" y="2409"/>
              <a:ext cx="311" cy="19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0" name="Line 205"/>
            <p:cNvSpPr>
              <a:spLocks noChangeShapeType="1"/>
            </p:cNvSpPr>
            <p:nvPr/>
          </p:nvSpPr>
          <p:spPr bwMode="auto">
            <a:xfrm flipV="1">
              <a:off x="3132" y="2512"/>
              <a:ext cx="733" cy="30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1" name="Line 206"/>
            <p:cNvSpPr>
              <a:spLocks noChangeShapeType="1"/>
            </p:cNvSpPr>
            <p:nvPr/>
          </p:nvSpPr>
          <p:spPr bwMode="auto">
            <a:xfrm flipV="1">
              <a:off x="3132" y="2307"/>
              <a:ext cx="472" cy="42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2" name="Line 207"/>
            <p:cNvSpPr>
              <a:spLocks noChangeShapeType="1"/>
            </p:cNvSpPr>
            <p:nvPr/>
          </p:nvSpPr>
          <p:spPr bwMode="auto">
            <a:xfrm flipV="1">
              <a:off x="3132" y="2551"/>
              <a:ext cx="398" cy="10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3" name="Line 208"/>
            <p:cNvSpPr>
              <a:spLocks noChangeShapeType="1"/>
            </p:cNvSpPr>
            <p:nvPr/>
          </p:nvSpPr>
          <p:spPr bwMode="auto">
            <a:xfrm>
              <a:off x="3132" y="2487"/>
              <a:ext cx="497" cy="10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4" name="Line 209"/>
            <p:cNvSpPr>
              <a:spLocks noChangeShapeType="1"/>
            </p:cNvSpPr>
            <p:nvPr/>
          </p:nvSpPr>
          <p:spPr bwMode="auto">
            <a:xfrm>
              <a:off x="3132" y="2564"/>
              <a:ext cx="398" cy="19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5" name="Line 210"/>
            <p:cNvSpPr>
              <a:spLocks noChangeShapeType="1"/>
            </p:cNvSpPr>
            <p:nvPr/>
          </p:nvSpPr>
          <p:spPr bwMode="auto">
            <a:xfrm>
              <a:off x="3120" y="2319"/>
              <a:ext cx="223" cy="12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6" name="Line 211"/>
            <p:cNvSpPr>
              <a:spLocks noChangeShapeType="1"/>
            </p:cNvSpPr>
            <p:nvPr/>
          </p:nvSpPr>
          <p:spPr bwMode="auto">
            <a:xfrm flipV="1">
              <a:off x="3132" y="2294"/>
              <a:ext cx="795" cy="25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7" name="Line 212"/>
            <p:cNvSpPr>
              <a:spLocks noChangeShapeType="1"/>
            </p:cNvSpPr>
            <p:nvPr/>
          </p:nvSpPr>
          <p:spPr bwMode="auto">
            <a:xfrm>
              <a:off x="3132" y="2487"/>
              <a:ext cx="733" cy="1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38" name="Text Box 213"/>
            <p:cNvSpPr txBox="1">
              <a:spLocks noChangeArrowheads="1"/>
            </p:cNvSpPr>
            <p:nvPr/>
          </p:nvSpPr>
          <p:spPr bwMode="auto">
            <a:xfrm>
              <a:off x="3722" y="2514"/>
              <a:ext cx="311" cy="15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CSKn</a:t>
              </a:r>
            </a:p>
          </p:txBody>
        </p:sp>
        <p:sp>
          <p:nvSpPr>
            <p:cNvPr id="277639" name="Text Box 214"/>
            <p:cNvSpPr txBox="1">
              <a:spLocks noChangeArrowheads="1"/>
            </p:cNvSpPr>
            <p:nvPr/>
          </p:nvSpPr>
          <p:spPr bwMode="auto">
            <a:xfrm>
              <a:off x="3379" y="2048"/>
              <a:ext cx="271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  <p:sp>
          <p:nvSpPr>
            <p:cNvPr id="277640" name="Line 215"/>
            <p:cNvSpPr>
              <a:spLocks noChangeShapeType="1"/>
            </p:cNvSpPr>
            <p:nvPr/>
          </p:nvSpPr>
          <p:spPr bwMode="auto">
            <a:xfrm flipV="1">
              <a:off x="4032" y="2045"/>
              <a:ext cx="163" cy="4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1" name="Text Box 216"/>
            <p:cNvSpPr txBox="1">
              <a:spLocks noChangeArrowheads="1"/>
            </p:cNvSpPr>
            <p:nvPr/>
          </p:nvSpPr>
          <p:spPr bwMode="auto">
            <a:xfrm>
              <a:off x="4195" y="2013"/>
              <a:ext cx="414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642" name="Line 217"/>
            <p:cNvSpPr>
              <a:spLocks noChangeShapeType="1"/>
            </p:cNvSpPr>
            <p:nvPr/>
          </p:nvSpPr>
          <p:spPr bwMode="auto">
            <a:xfrm>
              <a:off x="4032" y="2584"/>
              <a:ext cx="163" cy="4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3" name="Text Box 218"/>
            <p:cNvSpPr txBox="1">
              <a:spLocks noChangeArrowheads="1"/>
            </p:cNvSpPr>
            <p:nvPr/>
          </p:nvSpPr>
          <p:spPr bwMode="auto">
            <a:xfrm>
              <a:off x="4195" y="3040"/>
              <a:ext cx="409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644" name="Line 219"/>
            <p:cNvSpPr>
              <a:spLocks noChangeShapeType="1"/>
            </p:cNvSpPr>
            <p:nvPr/>
          </p:nvSpPr>
          <p:spPr bwMode="auto">
            <a:xfrm flipV="1">
              <a:off x="4554" y="1775"/>
              <a:ext cx="130" cy="2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5" name="Text Box 220"/>
            <p:cNvSpPr txBox="1">
              <a:spLocks noChangeArrowheads="1"/>
            </p:cNvSpPr>
            <p:nvPr/>
          </p:nvSpPr>
          <p:spPr bwMode="auto">
            <a:xfrm>
              <a:off x="4657" y="1663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  <p:sp>
          <p:nvSpPr>
            <p:cNvPr id="277646" name="Line 221"/>
            <p:cNvSpPr>
              <a:spLocks noChangeShapeType="1"/>
            </p:cNvSpPr>
            <p:nvPr/>
          </p:nvSpPr>
          <p:spPr bwMode="auto">
            <a:xfrm flipV="1">
              <a:off x="4576" y="2823"/>
              <a:ext cx="81" cy="21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7" name="Text Box 222"/>
            <p:cNvSpPr txBox="1">
              <a:spLocks noChangeArrowheads="1"/>
            </p:cNvSpPr>
            <p:nvPr/>
          </p:nvSpPr>
          <p:spPr bwMode="auto">
            <a:xfrm>
              <a:off x="4630" y="2740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  <p:sp>
          <p:nvSpPr>
            <p:cNvPr id="277648" name="Line 223"/>
            <p:cNvSpPr>
              <a:spLocks noChangeShapeType="1"/>
            </p:cNvSpPr>
            <p:nvPr/>
          </p:nvSpPr>
          <p:spPr bwMode="auto">
            <a:xfrm>
              <a:off x="4576" y="3062"/>
              <a:ext cx="109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49" name="Text Box 224"/>
            <p:cNvSpPr txBox="1">
              <a:spLocks noChangeArrowheads="1"/>
            </p:cNvSpPr>
            <p:nvPr/>
          </p:nvSpPr>
          <p:spPr bwMode="auto">
            <a:xfrm>
              <a:off x="4658" y="3070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  <p:sp>
          <p:nvSpPr>
            <p:cNvPr id="277650" name="Line 225"/>
            <p:cNvSpPr>
              <a:spLocks noChangeShapeType="1"/>
            </p:cNvSpPr>
            <p:nvPr/>
          </p:nvSpPr>
          <p:spPr bwMode="auto">
            <a:xfrm>
              <a:off x="4576" y="3092"/>
              <a:ext cx="82" cy="2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1" name="Text Box 226"/>
            <p:cNvSpPr txBox="1">
              <a:spLocks noChangeArrowheads="1"/>
            </p:cNvSpPr>
            <p:nvPr/>
          </p:nvSpPr>
          <p:spPr bwMode="auto">
            <a:xfrm>
              <a:off x="4603" y="3428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  <p:sp>
          <p:nvSpPr>
            <p:cNvPr id="277652" name="Line 227"/>
            <p:cNvSpPr>
              <a:spLocks noChangeShapeType="1"/>
            </p:cNvSpPr>
            <p:nvPr/>
          </p:nvSpPr>
          <p:spPr bwMode="auto">
            <a:xfrm>
              <a:off x="4554" y="2060"/>
              <a:ext cx="130" cy="1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3" name="Text Box 228"/>
            <p:cNvSpPr txBox="1">
              <a:spLocks noChangeArrowheads="1"/>
            </p:cNvSpPr>
            <p:nvPr/>
          </p:nvSpPr>
          <p:spPr bwMode="auto">
            <a:xfrm>
              <a:off x="4657" y="2291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  <p:sp>
          <p:nvSpPr>
            <p:cNvPr id="277654" name="Text Box 229"/>
            <p:cNvSpPr txBox="1">
              <a:spLocks noChangeArrowheads="1"/>
            </p:cNvSpPr>
            <p:nvPr/>
          </p:nvSpPr>
          <p:spPr bwMode="auto">
            <a:xfrm>
              <a:off x="4658" y="1993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7655" name="Line 230"/>
            <p:cNvSpPr>
              <a:spLocks noChangeShapeType="1"/>
            </p:cNvSpPr>
            <p:nvPr/>
          </p:nvSpPr>
          <p:spPr bwMode="auto">
            <a:xfrm>
              <a:off x="4576" y="2015"/>
              <a:ext cx="109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6" name="Line 231"/>
            <p:cNvSpPr>
              <a:spLocks noChangeShapeType="1"/>
            </p:cNvSpPr>
            <p:nvPr/>
          </p:nvSpPr>
          <p:spPr bwMode="auto">
            <a:xfrm flipV="1">
              <a:off x="5065" y="1865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7" name="Line 232"/>
            <p:cNvSpPr>
              <a:spLocks noChangeShapeType="1"/>
            </p:cNvSpPr>
            <p:nvPr/>
          </p:nvSpPr>
          <p:spPr bwMode="auto">
            <a:xfrm>
              <a:off x="5065" y="2014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58" name="Text Box 233"/>
            <p:cNvSpPr txBox="1">
              <a:spLocks noChangeArrowheads="1"/>
            </p:cNvSpPr>
            <p:nvPr/>
          </p:nvSpPr>
          <p:spPr bwMode="auto">
            <a:xfrm>
              <a:off x="5184" y="187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創新文化</a:t>
              </a:r>
            </a:p>
          </p:txBody>
        </p:sp>
        <p:sp>
          <p:nvSpPr>
            <p:cNvPr id="277659" name="Line 234"/>
            <p:cNvSpPr>
              <a:spLocks noChangeShapeType="1"/>
            </p:cNvSpPr>
            <p:nvPr/>
          </p:nvSpPr>
          <p:spPr bwMode="auto">
            <a:xfrm flipV="1">
              <a:off x="5147" y="2224"/>
              <a:ext cx="54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0" name="Line 235"/>
            <p:cNvSpPr>
              <a:spLocks noChangeShapeType="1"/>
            </p:cNvSpPr>
            <p:nvPr/>
          </p:nvSpPr>
          <p:spPr bwMode="auto">
            <a:xfrm>
              <a:off x="5147" y="2344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1" name="Text Box 236"/>
            <p:cNvSpPr txBox="1">
              <a:spLocks noChangeArrowheads="1"/>
            </p:cNvSpPr>
            <p:nvPr/>
          </p:nvSpPr>
          <p:spPr bwMode="auto">
            <a:xfrm>
              <a:off x="5205" y="2202"/>
              <a:ext cx="552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化策略規劃</a:t>
              </a:r>
            </a:p>
          </p:txBody>
        </p:sp>
        <p:sp>
          <p:nvSpPr>
            <p:cNvPr id="277662" name="Line 237"/>
            <p:cNvSpPr>
              <a:spLocks noChangeShapeType="1"/>
            </p:cNvSpPr>
            <p:nvPr/>
          </p:nvSpPr>
          <p:spPr bwMode="auto">
            <a:xfrm>
              <a:off x="5120" y="2763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3" name="Line 238"/>
            <p:cNvSpPr>
              <a:spLocks noChangeShapeType="1"/>
            </p:cNvSpPr>
            <p:nvPr/>
          </p:nvSpPr>
          <p:spPr bwMode="auto">
            <a:xfrm flipV="1">
              <a:off x="5120" y="2644"/>
              <a:ext cx="54" cy="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4" name="Text Box 239"/>
            <p:cNvSpPr txBox="1">
              <a:spLocks noChangeArrowheads="1"/>
            </p:cNvSpPr>
            <p:nvPr/>
          </p:nvSpPr>
          <p:spPr bwMode="auto">
            <a:xfrm>
              <a:off x="5184" y="2496"/>
              <a:ext cx="452" cy="38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李廠長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“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陳副廠長</a:t>
              </a:r>
            </a:p>
          </p:txBody>
        </p:sp>
        <p:sp>
          <p:nvSpPr>
            <p:cNvPr id="277665" name="Line 240"/>
            <p:cNvSpPr>
              <a:spLocks noChangeShapeType="1"/>
            </p:cNvSpPr>
            <p:nvPr/>
          </p:nvSpPr>
          <p:spPr bwMode="auto">
            <a:xfrm flipV="1">
              <a:off x="5092" y="3003"/>
              <a:ext cx="82" cy="8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6" name="Line 241"/>
            <p:cNvSpPr>
              <a:spLocks noChangeShapeType="1"/>
            </p:cNvSpPr>
            <p:nvPr/>
          </p:nvSpPr>
          <p:spPr bwMode="auto">
            <a:xfrm>
              <a:off x="5092" y="3122"/>
              <a:ext cx="55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7" name="Text Box 242"/>
            <p:cNvSpPr txBox="1">
              <a:spLocks noChangeArrowheads="1"/>
            </p:cNvSpPr>
            <p:nvPr/>
          </p:nvSpPr>
          <p:spPr bwMode="auto">
            <a:xfrm>
              <a:off x="5104" y="2980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新產品研發</a:t>
              </a:r>
            </a:p>
          </p:txBody>
        </p:sp>
        <p:sp>
          <p:nvSpPr>
            <p:cNvPr id="277668" name="Line 243"/>
            <p:cNvSpPr>
              <a:spLocks noChangeShapeType="1"/>
            </p:cNvSpPr>
            <p:nvPr/>
          </p:nvSpPr>
          <p:spPr bwMode="auto">
            <a:xfrm flipV="1">
              <a:off x="5092" y="3332"/>
              <a:ext cx="82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69" name="Line 244"/>
            <p:cNvSpPr>
              <a:spLocks noChangeShapeType="1"/>
            </p:cNvSpPr>
            <p:nvPr/>
          </p:nvSpPr>
          <p:spPr bwMode="auto">
            <a:xfrm>
              <a:off x="5092" y="3481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670" name="Text Box 245"/>
            <p:cNvSpPr txBox="1">
              <a:spLocks noChangeArrowheads="1"/>
            </p:cNvSpPr>
            <p:nvPr/>
          </p:nvSpPr>
          <p:spPr bwMode="auto">
            <a:xfrm>
              <a:off x="5177" y="3338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服務流程</a:t>
              </a:r>
            </a:p>
          </p:txBody>
        </p:sp>
        <p:sp>
          <p:nvSpPr>
            <p:cNvPr id="277671" name="Text Box 246"/>
            <p:cNvSpPr txBox="1">
              <a:spLocks noChangeArrowheads="1"/>
            </p:cNvSpPr>
            <p:nvPr/>
          </p:nvSpPr>
          <p:spPr bwMode="auto">
            <a:xfrm>
              <a:off x="3792" y="720"/>
              <a:ext cx="657" cy="3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800" b="1">
                  <a:latin typeface="Times New Roman" pitchFamily="18" charset="0"/>
                  <a:ea typeface="標楷體" pitchFamily="65" charset="-120"/>
                </a:rPr>
                <a:t>To be</a:t>
              </a:r>
            </a:p>
          </p:txBody>
        </p:sp>
      </p:grpSp>
      <p:grpSp>
        <p:nvGrpSpPr>
          <p:cNvPr id="3" name="Group 247"/>
          <p:cNvGrpSpPr>
            <a:grpSpLocks/>
          </p:cNvGrpSpPr>
          <p:nvPr/>
        </p:nvGrpSpPr>
        <p:grpSpPr bwMode="auto">
          <a:xfrm>
            <a:off x="179388" y="981075"/>
            <a:ext cx="4400550" cy="4876800"/>
            <a:chOff x="96" y="624"/>
            <a:chExt cx="2772" cy="3072"/>
          </a:xfrm>
        </p:grpSpPr>
        <p:sp>
          <p:nvSpPr>
            <p:cNvPr id="277512" name="Rectangle 248"/>
            <p:cNvSpPr>
              <a:spLocks noChangeArrowheads="1"/>
            </p:cNvSpPr>
            <p:nvPr/>
          </p:nvSpPr>
          <p:spPr bwMode="auto">
            <a:xfrm>
              <a:off x="96" y="624"/>
              <a:ext cx="2736" cy="307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7513" name="Line 249"/>
            <p:cNvSpPr>
              <a:spLocks noChangeShapeType="1"/>
            </p:cNvSpPr>
            <p:nvPr/>
          </p:nvSpPr>
          <p:spPr bwMode="auto">
            <a:xfrm>
              <a:off x="2256" y="1680"/>
              <a:ext cx="54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250"/>
            <p:cNvGrpSpPr>
              <a:grpSpLocks/>
            </p:cNvGrpSpPr>
            <p:nvPr/>
          </p:nvGrpSpPr>
          <p:grpSpPr bwMode="auto">
            <a:xfrm>
              <a:off x="2256" y="1440"/>
              <a:ext cx="496" cy="161"/>
              <a:chOff x="3781" y="768"/>
              <a:chExt cx="877" cy="258"/>
            </a:xfrm>
          </p:grpSpPr>
          <p:sp>
            <p:nvSpPr>
              <p:cNvPr id="277593" name="Line 251"/>
              <p:cNvSpPr>
                <a:spLocks noChangeShapeType="1"/>
              </p:cNvSpPr>
              <p:nvPr/>
            </p:nvSpPr>
            <p:spPr bwMode="auto">
              <a:xfrm flipV="1">
                <a:off x="3792" y="768"/>
                <a:ext cx="96" cy="192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4" name="Text Box 252"/>
              <p:cNvSpPr txBox="1">
                <a:spLocks noChangeArrowheads="1"/>
              </p:cNvSpPr>
              <p:nvPr/>
            </p:nvSpPr>
            <p:spPr bwMode="auto">
              <a:xfrm>
                <a:off x="3781" y="779"/>
                <a:ext cx="877" cy="247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  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王總經理</a:t>
                </a:r>
              </a:p>
            </p:txBody>
          </p:sp>
        </p:grpSp>
        <p:sp>
          <p:nvSpPr>
            <p:cNvPr id="277515" name="Text Box 253"/>
            <p:cNvSpPr txBox="1">
              <a:spLocks noChangeArrowheads="1"/>
            </p:cNvSpPr>
            <p:nvPr/>
          </p:nvSpPr>
          <p:spPr bwMode="auto">
            <a:xfrm>
              <a:off x="236" y="2335"/>
              <a:ext cx="1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5" name="Group 254"/>
            <p:cNvGrpSpPr>
              <a:grpSpLocks/>
            </p:cNvGrpSpPr>
            <p:nvPr/>
          </p:nvGrpSpPr>
          <p:grpSpPr bwMode="auto">
            <a:xfrm>
              <a:off x="132" y="2117"/>
              <a:ext cx="1095" cy="897"/>
              <a:chOff x="1073" y="768"/>
              <a:chExt cx="4232" cy="3346"/>
            </a:xfrm>
          </p:grpSpPr>
          <p:sp>
            <p:nvSpPr>
              <p:cNvPr id="277553" name="Rectangle 255"/>
              <p:cNvSpPr>
                <a:spLocks noChangeArrowheads="1"/>
              </p:cNvSpPr>
              <p:nvPr/>
            </p:nvSpPr>
            <p:spPr bwMode="auto">
              <a:xfrm>
                <a:off x="1296" y="768"/>
                <a:ext cx="3888" cy="259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7554" name="Rectangle 256"/>
              <p:cNvSpPr>
                <a:spLocks noChangeArrowheads="1"/>
              </p:cNvSpPr>
              <p:nvPr/>
            </p:nvSpPr>
            <p:spPr bwMode="auto">
              <a:xfrm>
                <a:off x="2083" y="1535"/>
                <a:ext cx="2115" cy="1652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7555" name="Line 257"/>
              <p:cNvSpPr>
                <a:spLocks noChangeShapeType="1"/>
              </p:cNvSpPr>
              <p:nvPr/>
            </p:nvSpPr>
            <p:spPr bwMode="auto">
              <a:xfrm>
                <a:off x="2083" y="2086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6" name="Line 258"/>
              <p:cNvSpPr>
                <a:spLocks noChangeShapeType="1"/>
              </p:cNvSpPr>
              <p:nvPr/>
            </p:nvSpPr>
            <p:spPr bwMode="auto">
              <a:xfrm>
                <a:off x="2083" y="2637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7" name="Line 259"/>
              <p:cNvSpPr>
                <a:spLocks noChangeShapeType="1"/>
              </p:cNvSpPr>
              <p:nvPr/>
            </p:nvSpPr>
            <p:spPr bwMode="auto">
              <a:xfrm flipV="1">
                <a:off x="2083" y="905"/>
                <a:ext cx="735" cy="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8" name="Line 260"/>
              <p:cNvSpPr>
                <a:spLocks noChangeShapeType="1"/>
              </p:cNvSpPr>
              <p:nvPr/>
            </p:nvSpPr>
            <p:spPr bwMode="auto">
              <a:xfrm flipV="1">
                <a:off x="4208" y="905"/>
                <a:ext cx="736" cy="6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9" name="Line 261"/>
              <p:cNvSpPr>
                <a:spLocks noChangeShapeType="1"/>
              </p:cNvSpPr>
              <p:nvPr/>
            </p:nvSpPr>
            <p:spPr bwMode="auto">
              <a:xfrm>
                <a:off x="2818" y="905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0" name="Line 262"/>
              <p:cNvSpPr>
                <a:spLocks noChangeShapeType="1"/>
              </p:cNvSpPr>
              <p:nvPr/>
            </p:nvSpPr>
            <p:spPr bwMode="auto">
              <a:xfrm>
                <a:off x="2239" y="1418"/>
                <a:ext cx="208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1" name="Line 263"/>
              <p:cNvSpPr>
                <a:spLocks noChangeShapeType="1"/>
              </p:cNvSpPr>
              <p:nvPr/>
            </p:nvSpPr>
            <p:spPr bwMode="auto">
              <a:xfrm>
                <a:off x="2342" y="132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2" name="Line 264"/>
              <p:cNvSpPr>
                <a:spLocks noChangeShapeType="1"/>
              </p:cNvSpPr>
              <p:nvPr/>
            </p:nvSpPr>
            <p:spPr bwMode="auto">
              <a:xfrm>
                <a:off x="2446" y="1231"/>
                <a:ext cx="21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3" name="Line 265"/>
              <p:cNvSpPr>
                <a:spLocks noChangeShapeType="1"/>
              </p:cNvSpPr>
              <p:nvPr/>
            </p:nvSpPr>
            <p:spPr bwMode="auto">
              <a:xfrm>
                <a:off x="2550" y="1139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4" name="Line 266"/>
              <p:cNvSpPr>
                <a:spLocks noChangeShapeType="1"/>
              </p:cNvSpPr>
              <p:nvPr/>
            </p:nvSpPr>
            <p:spPr bwMode="auto">
              <a:xfrm>
                <a:off x="2653" y="104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5" name="Line 267"/>
              <p:cNvSpPr>
                <a:spLocks noChangeShapeType="1"/>
              </p:cNvSpPr>
              <p:nvPr/>
            </p:nvSpPr>
            <p:spPr bwMode="auto">
              <a:xfrm>
                <a:off x="2441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6" name="Line 268"/>
              <p:cNvSpPr>
                <a:spLocks noChangeShapeType="1"/>
              </p:cNvSpPr>
              <p:nvPr/>
            </p:nvSpPr>
            <p:spPr bwMode="auto">
              <a:xfrm>
                <a:off x="2826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7" name="Line 269"/>
              <p:cNvSpPr>
                <a:spLocks noChangeShapeType="1"/>
              </p:cNvSpPr>
              <p:nvPr/>
            </p:nvSpPr>
            <p:spPr bwMode="auto">
              <a:xfrm>
                <a:off x="3173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8" name="Line 270"/>
              <p:cNvSpPr>
                <a:spLocks noChangeShapeType="1"/>
              </p:cNvSpPr>
              <p:nvPr/>
            </p:nvSpPr>
            <p:spPr bwMode="auto">
              <a:xfrm>
                <a:off x="3519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69" name="Line 271"/>
              <p:cNvSpPr>
                <a:spLocks noChangeShapeType="1"/>
              </p:cNvSpPr>
              <p:nvPr/>
            </p:nvSpPr>
            <p:spPr bwMode="auto">
              <a:xfrm>
                <a:off x="3865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0" name="Text Box 272"/>
              <p:cNvSpPr txBox="1">
                <a:spLocks noChangeArrowheads="1"/>
              </p:cNvSpPr>
              <p:nvPr/>
            </p:nvSpPr>
            <p:spPr bwMode="auto">
              <a:xfrm>
                <a:off x="1073" y="1391"/>
                <a:ext cx="1148" cy="2723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CSF1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CSF2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CSF3</a:t>
                </a: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en-US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7571" name="Line 273"/>
              <p:cNvSpPr>
                <a:spLocks noChangeShapeType="1"/>
              </p:cNvSpPr>
              <p:nvPr/>
            </p:nvSpPr>
            <p:spPr bwMode="auto">
              <a:xfrm flipV="1">
                <a:off x="1414" y="1381"/>
                <a:ext cx="87" cy="7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2" name="Line 274"/>
              <p:cNvSpPr>
                <a:spLocks noChangeShapeType="1"/>
              </p:cNvSpPr>
              <p:nvPr/>
            </p:nvSpPr>
            <p:spPr bwMode="auto">
              <a:xfrm flipV="1">
                <a:off x="1414" y="1712"/>
                <a:ext cx="87" cy="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3" name="Line 275"/>
              <p:cNvSpPr>
                <a:spLocks noChangeShapeType="1"/>
              </p:cNvSpPr>
              <p:nvPr/>
            </p:nvSpPr>
            <p:spPr bwMode="auto">
              <a:xfrm flipV="1">
                <a:off x="1414" y="1996"/>
                <a:ext cx="87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4" name="Line 276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5" name="Line 277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3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6" name="Line 278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6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7" name="Line 279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8" name="Line 280"/>
              <p:cNvSpPr>
                <a:spLocks noChangeShapeType="1"/>
              </p:cNvSpPr>
              <p:nvPr/>
            </p:nvSpPr>
            <p:spPr bwMode="auto">
              <a:xfrm flipV="1">
                <a:off x="4216" y="147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79" name="Line 281"/>
              <p:cNvSpPr>
                <a:spLocks noChangeShapeType="1"/>
              </p:cNvSpPr>
              <p:nvPr/>
            </p:nvSpPr>
            <p:spPr bwMode="auto">
              <a:xfrm flipV="1">
                <a:off x="4216" y="199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0" name="Line 282"/>
              <p:cNvSpPr>
                <a:spLocks noChangeShapeType="1"/>
              </p:cNvSpPr>
              <p:nvPr/>
            </p:nvSpPr>
            <p:spPr bwMode="auto">
              <a:xfrm flipV="1">
                <a:off x="4216" y="2563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1" name="Line 283"/>
              <p:cNvSpPr>
                <a:spLocks noChangeShapeType="1"/>
              </p:cNvSpPr>
              <p:nvPr/>
            </p:nvSpPr>
            <p:spPr bwMode="auto">
              <a:xfrm>
                <a:off x="4961" y="908"/>
                <a:ext cx="1" cy="1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2" name="Line 284"/>
              <p:cNvSpPr>
                <a:spLocks noChangeShapeType="1"/>
              </p:cNvSpPr>
              <p:nvPr/>
            </p:nvSpPr>
            <p:spPr bwMode="auto">
              <a:xfrm>
                <a:off x="1824" y="1344"/>
                <a:ext cx="1872" cy="3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3" name="Line 285"/>
              <p:cNvSpPr>
                <a:spLocks noChangeShapeType="1"/>
              </p:cNvSpPr>
              <p:nvPr/>
            </p:nvSpPr>
            <p:spPr bwMode="auto">
              <a:xfrm>
                <a:off x="1824" y="1680"/>
                <a:ext cx="1200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4" name="Line 286"/>
              <p:cNvSpPr>
                <a:spLocks noChangeShapeType="1"/>
              </p:cNvSpPr>
              <p:nvPr/>
            </p:nvSpPr>
            <p:spPr bwMode="auto">
              <a:xfrm flipV="1">
                <a:off x="1824" y="2064"/>
                <a:ext cx="2832" cy="11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5" name="Line 287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1824" cy="15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6" name="Line 288"/>
              <p:cNvSpPr>
                <a:spLocks noChangeShapeType="1"/>
              </p:cNvSpPr>
              <p:nvPr/>
            </p:nvSpPr>
            <p:spPr bwMode="auto">
              <a:xfrm flipV="1">
                <a:off x="1824" y="2208"/>
                <a:ext cx="1536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7" name="Line 289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1920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8" name="Line 290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1536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89" name="Line 291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864" cy="48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0" name="Line 292"/>
              <p:cNvSpPr>
                <a:spLocks noChangeShapeType="1"/>
              </p:cNvSpPr>
              <p:nvPr/>
            </p:nvSpPr>
            <p:spPr bwMode="auto">
              <a:xfrm flipV="1">
                <a:off x="1824" y="1248"/>
                <a:ext cx="3072" cy="96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1" name="Line 293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2832" cy="67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92" name="Text Box 294"/>
              <p:cNvSpPr txBox="1">
                <a:spLocks noChangeArrowheads="1"/>
              </p:cNvSpPr>
              <p:nvPr/>
            </p:nvSpPr>
            <p:spPr bwMode="auto">
              <a:xfrm>
                <a:off x="4103" y="2068"/>
                <a:ext cx="1202" cy="57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CSKn</a:t>
                </a:r>
              </a:p>
            </p:txBody>
          </p:sp>
        </p:grpSp>
        <p:sp>
          <p:nvSpPr>
            <p:cNvPr id="277517" name="Text Box 295"/>
            <p:cNvSpPr txBox="1">
              <a:spLocks noChangeArrowheads="1"/>
            </p:cNvSpPr>
            <p:nvPr/>
          </p:nvSpPr>
          <p:spPr bwMode="auto">
            <a:xfrm>
              <a:off x="573" y="2000"/>
              <a:ext cx="271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  <p:sp>
          <p:nvSpPr>
            <p:cNvPr id="277518" name="Line 296"/>
            <p:cNvSpPr>
              <a:spLocks noChangeShapeType="1"/>
            </p:cNvSpPr>
            <p:nvPr/>
          </p:nvSpPr>
          <p:spPr bwMode="auto">
            <a:xfrm flipV="1">
              <a:off x="1226" y="1997"/>
              <a:ext cx="163" cy="4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19" name="Text Box 297"/>
            <p:cNvSpPr txBox="1">
              <a:spLocks noChangeArrowheads="1"/>
            </p:cNvSpPr>
            <p:nvPr/>
          </p:nvSpPr>
          <p:spPr bwMode="auto">
            <a:xfrm>
              <a:off x="1389" y="1965"/>
              <a:ext cx="414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520" name="Line 298"/>
            <p:cNvSpPr>
              <a:spLocks noChangeShapeType="1"/>
            </p:cNvSpPr>
            <p:nvPr/>
          </p:nvSpPr>
          <p:spPr bwMode="auto">
            <a:xfrm>
              <a:off x="1226" y="2536"/>
              <a:ext cx="163" cy="4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1" name="Text Box 299"/>
            <p:cNvSpPr txBox="1">
              <a:spLocks noChangeArrowheads="1"/>
            </p:cNvSpPr>
            <p:nvPr/>
          </p:nvSpPr>
          <p:spPr bwMode="auto">
            <a:xfrm>
              <a:off x="1389" y="2992"/>
              <a:ext cx="409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7522" name="Line 300"/>
            <p:cNvSpPr>
              <a:spLocks noChangeShapeType="1"/>
            </p:cNvSpPr>
            <p:nvPr/>
          </p:nvSpPr>
          <p:spPr bwMode="auto">
            <a:xfrm flipV="1">
              <a:off x="1748" y="1727"/>
              <a:ext cx="130" cy="22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3" name="Text Box 301"/>
            <p:cNvSpPr txBox="1">
              <a:spLocks noChangeArrowheads="1"/>
            </p:cNvSpPr>
            <p:nvPr/>
          </p:nvSpPr>
          <p:spPr bwMode="auto">
            <a:xfrm>
              <a:off x="1824" y="1536"/>
              <a:ext cx="480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  <p:sp>
          <p:nvSpPr>
            <p:cNvPr id="277524" name="Line 302"/>
            <p:cNvSpPr>
              <a:spLocks noChangeShapeType="1"/>
            </p:cNvSpPr>
            <p:nvPr/>
          </p:nvSpPr>
          <p:spPr bwMode="auto">
            <a:xfrm flipV="1">
              <a:off x="1770" y="2775"/>
              <a:ext cx="81" cy="21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5" name="Text Box 303"/>
            <p:cNvSpPr txBox="1">
              <a:spLocks noChangeArrowheads="1"/>
            </p:cNvSpPr>
            <p:nvPr/>
          </p:nvSpPr>
          <p:spPr bwMode="auto">
            <a:xfrm>
              <a:off x="1824" y="2692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  <p:sp>
          <p:nvSpPr>
            <p:cNvPr id="277526" name="Line 304"/>
            <p:cNvSpPr>
              <a:spLocks noChangeShapeType="1"/>
            </p:cNvSpPr>
            <p:nvPr/>
          </p:nvSpPr>
          <p:spPr bwMode="auto">
            <a:xfrm>
              <a:off x="1770" y="3014"/>
              <a:ext cx="109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7" name="Text Box 305"/>
            <p:cNvSpPr txBox="1">
              <a:spLocks noChangeArrowheads="1"/>
            </p:cNvSpPr>
            <p:nvPr/>
          </p:nvSpPr>
          <p:spPr bwMode="auto">
            <a:xfrm>
              <a:off x="1824" y="2928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  <p:sp>
          <p:nvSpPr>
            <p:cNvPr id="277528" name="Line 306"/>
            <p:cNvSpPr>
              <a:spLocks noChangeShapeType="1"/>
            </p:cNvSpPr>
            <p:nvPr/>
          </p:nvSpPr>
          <p:spPr bwMode="auto">
            <a:xfrm>
              <a:off x="1770" y="3044"/>
              <a:ext cx="82" cy="2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29" name="Text Box 307"/>
            <p:cNvSpPr txBox="1">
              <a:spLocks noChangeArrowheads="1"/>
            </p:cNvSpPr>
            <p:nvPr/>
          </p:nvSpPr>
          <p:spPr bwMode="auto">
            <a:xfrm>
              <a:off x="1776" y="3312"/>
              <a:ext cx="516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  <p:sp>
          <p:nvSpPr>
            <p:cNvPr id="277530" name="Line 308"/>
            <p:cNvSpPr>
              <a:spLocks noChangeShapeType="1"/>
            </p:cNvSpPr>
            <p:nvPr/>
          </p:nvSpPr>
          <p:spPr bwMode="auto">
            <a:xfrm>
              <a:off x="1748" y="2012"/>
              <a:ext cx="130" cy="194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1" name="Text Box 309"/>
            <p:cNvSpPr txBox="1">
              <a:spLocks noChangeArrowheads="1"/>
            </p:cNvSpPr>
            <p:nvPr/>
          </p:nvSpPr>
          <p:spPr bwMode="auto">
            <a:xfrm>
              <a:off x="1851" y="2243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  <p:sp>
          <p:nvSpPr>
            <p:cNvPr id="277532" name="Text Box 310"/>
            <p:cNvSpPr txBox="1">
              <a:spLocks noChangeArrowheads="1"/>
            </p:cNvSpPr>
            <p:nvPr/>
          </p:nvSpPr>
          <p:spPr bwMode="auto">
            <a:xfrm>
              <a:off x="1872" y="1920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7533" name="Line 311"/>
            <p:cNvSpPr>
              <a:spLocks noChangeShapeType="1"/>
            </p:cNvSpPr>
            <p:nvPr/>
          </p:nvSpPr>
          <p:spPr bwMode="auto">
            <a:xfrm>
              <a:off x="1770" y="1967"/>
              <a:ext cx="109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4" name="Line 312"/>
            <p:cNvSpPr>
              <a:spLocks noChangeShapeType="1"/>
            </p:cNvSpPr>
            <p:nvPr/>
          </p:nvSpPr>
          <p:spPr bwMode="auto">
            <a:xfrm flipV="1">
              <a:off x="2304" y="1824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5" name="Line 313"/>
            <p:cNvSpPr>
              <a:spLocks noChangeShapeType="1"/>
            </p:cNvSpPr>
            <p:nvPr/>
          </p:nvSpPr>
          <p:spPr bwMode="auto">
            <a:xfrm>
              <a:off x="2304" y="2016"/>
              <a:ext cx="54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6" name="Text Box 314"/>
            <p:cNvSpPr txBox="1">
              <a:spLocks noChangeArrowheads="1"/>
            </p:cNvSpPr>
            <p:nvPr/>
          </p:nvSpPr>
          <p:spPr bwMode="auto">
            <a:xfrm>
              <a:off x="2352" y="1776"/>
              <a:ext cx="480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官僚文化</a:t>
              </a:r>
            </a:p>
          </p:txBody>
        </p:sp>
        <p:sp>
          <p:nvSpPr>
            <p:cNvPr id="277537" name="Line 315"/>
            <p:cNvSpPr>
              <a:spLocks noChangeShapeType="1"/>
            </p:cNvSpPr>
            <p:nvPr/>
          </p:nvSpPr>
          <p:spPr bwMode="auto">
            <a:xfrm flipV="1">
              <a:off x="2341" y="2176"/>
              <a:ext cx="55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8" name="Line 316"/>
            <p:cNvSpPr>
              <a:spLocks noChangeShapeType="1"/>
            </p:cNvSpPr>
            <p:nvPr/>
          </p:nvSpPr>
          <p:spPr bwMode="auto">
            <a:xfrm>
              <a:off x="2341" y="2296"/>
              <a:ext cx="55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39" name="Text Box 317"/>
            <p:cNvSpPr txBox="1">
              <a:spLocks noChangeArrowheads="1"/>
            </p:cNvSpPr>
            <p:nvPr/>
          </p:nvSpPr>
          <p:spPr bwMode="auto">
            <a:xfrm>
              <a:off x="2400" y="211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</p:txBody>
        </p:sp>
        <p:sp>
          <p:nvSpPr>
            <p:cNvPr id="277540" name="Line 318"/>
            <p:cNvSpPr>
              <a:spLocks noChangeShapeType="1"/>
            </p:cNvSpPr>
            <p:nvPr/>
          </p:nvSpPr>
          <p:spPr bwMode="auto">
            <a:xfrm>
              <a:off x="2314" y="2715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6" name="Group 319"/>
            <p:cNvGrpSpPr>
              <a:grpSpLocks/>
            </p:cNvGrpSpPr>
            <p:nvPr/>
          </p:nvGrpSpPr>
          <p:grpSpPr bwMode="auto">
            <a:xfrm>
              <a:off x="2304" y="2496"/>
              <a:ext cx="401" cy="154"/>
              <a:chOff x="3936" y="2506"/>
              <a:chExt cx="708" cy="247"/>
            </a:xfrm>
          </p:grpSpPr>
          <p:sp>
            <p:nvSpPr>
              <p:cNvPr id="277551" name="Line 320"/>
              <p:cNvSpPr>
                <a:spLocks noChangeShapeType="1"/>
              </p:cNvSpPr>
              <p:nvPr/>
            </p:nvSpPr>
            <p:spPr bwMode="auto">
              <a:xfrm flipV="1">
                <a:off x="3936" y="2544"/>
                <a:ext cx="96" cy="144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7552" name="Text Box 321"/>
              <p:cNvSpPr txBox="1">
                <a:spLocks noChangeArrowheads="1"/>
              </p:cNvSpPr>
              <p:nvPr/>
            </p:nvSpPr>
            <p:spPr bwMode="auto">
              <a:xfrm>
                <a:off x="4015" y="2506"/>
                <a:ext cx="629" cy="247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rgbClr val="00CC99"/>
                    </a:solidFill>
                    <a:latin typeface="Times New Roman" pitchFamily="18" charset="0"/>
                    <a:ea typeface="標楷體" pitchFamily="65" charset="-120"/>
                  </a:rPr>
                  <a:t>李廠長</a:t>
                </a:r>
              </a:p>
            </p:txBody>
          </p:sp>
        </p:grpSp>
        <p:sp>
          <p:nvSpPr>
            <p:cNvPr id="277542" name="Line 322"/>
            <p:cNvSpPr>
              <a:spLocks noChangeShapeType="1"/>
            </p:cNvSpPr>
            <p:nvPr/>
          </p:nvSpPr>
          <p:spPr bwMode="auto">
            <a:xfrm flipV="1">
              <a:off x="2286" y="2955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3" name="Line 323"/>
            <p:cNvSpPr>
              <a:spLocks noChangeShapeType="1"/>
            </p:cNvSpPr>
            <p:nvPr/>
          </p:nvSpPr>
          <p:spPr bwMode="auto">
            <a:xfrm>
              <a:off x="2286" y="3074"/>
              <a:ext cx="54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4" name="Text Box 324"/>
            <p:cNvSpPr txBox="1">
              <a:spLocks noChangeArrowheads="1"/>
            </p:cNvSpPr>
            <p:nvPr/>
          </p:nvSpPr>
          <p:spPr bwMode="auto">
            <a:xfrm>
              <a:off x="2338" y="2932"/>
              <a:ext cx="43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</p:txBody>
        </p:sp>
        <p:sp>
          <p:nvSpPr>
            <p:cNvPr id="277545" name="Line 325"/>
            <p:cNvSpPr>
              <a:spLocks noChangeShapeType="1"/>
            </p:cNvSpPr>
            <p:nvPr/>
          </p:nvSpPr>
          <p:spPr bwMode="auto">
            <a:xfrm flipV="1">
              <a:off x="2286" y="3284"/>
              <a:ext cx="82" cy="1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6" name="Line 326"/>
            <p:cNvSpPr>
              <a:spLocks noChangeShapeType="1"/>
            </p:cNvSpPr>
            <p:nvPr/>
          </p:nvSpPr>
          <p:spPr bwMode="auto">
            <a:xfrm>
              <a:off x="2286" y="3433"/>
              <a:ext cx="82" cy="9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47" name="Text Box 327"/>
            <p:cNvSpPr txBox="1">
              <a:spLocks noChangeArrowheads="1"/>
            </p:cNvSpPr>
            <p:nvPr/>
          </p:nvSpPr>
          <p:spPr bwMode="auto">
            <a:xfrm>
              <a:off x="2352" y="3216"/>
              <a:ext cx="516" cy="15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</p:txBody>
        </p:sp>
        <p:sp>
          <p:nvSpPr>
            <p:cNvPr id="277548" name="Text Box 328"/>
            <p:cNvSpPr txBox="1">
              <a:spLocks noChangeArrowheads="1"/>
            </p:cNvSpPr>
            <p:nvPr/>
          </p:nvSpPr>
          <p:spPr bwMode="auto">
            <a:xfrm>
              <a:off x="854" y="762"/>
              <a:ext cx="570" cy="3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800" b="1">
                  <a:latin typeface="Times New Roman" pitchFamily="18" charset="0"/>
                  <a:ea typeface="標楷體" pitchFamily="65" charset="-120"/>
                </a:rPr>
                <a:t>As is</a:t>
              </a:r>
            </a:p>
          </p:txBody>
        </p:sp>
        <p:sp>
          <p:nvSpPr>
            <p:cNvPr id="277549" name="Line 329"/>
            <p:cNvSpPr>
              <a:spLocks noChangeShapeType="1"/>
            </p:cNvSpPr>
            <p:nvPr/>
          </p:nvSpPr>
          <p:spPr bwMode="auto">
            <a:xfrm flipV="1">
              <a:off x="2304" y="2544"/>
              <a:ext cx="82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7550" name="Line 330"/>
            <p:cNvSpPr>
              <a:spLocks noChangeShapeType="1"/>
            </p:cNvSpPr>
            <p:nvPr/>
          </p:nvSpPr>
          <p:spPr bwMode="auto">
            <a:xfrm flipV="1">
              <a:off x="2256" y="1536"/>
              <a:ext cx="55" cy="9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82315" name="AutoShape 331"/>
          <p:cNvSpPr>
            <a:spLocks noChangeArrowheads="1"/>
          </p:cNvSpPr>
          <p:nvPr/>
        </p:nvSpPr>
        <p:spPr bwMode="auto">
          <a:xfrm>
            <a:off x="4038600" y="14478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277511" name="Picture 332" descr="j0295179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373063"/>
            <a:ext cx="1152525" cy="809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31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70E55-A6AE-4B5C-8AF5-9F02B0A15764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官大學問大？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1295400"/>
            <a:ext cx="5867400" cy="4876800"/>
            <a:chOff x="960" y="816"/>
            <a:chExt cx="3696" cy="3072"/>
          </a:xfrm>
        </p:grpSpPr>
        <p:sp>
          <p:nvSpPr>
            <p:cNvPr id="278536" name="Rectangle 5"/>
            <p:cNvSpPr>
              <a:spLocks noChangeArrowheads="1"/>
            </p:cNvSpPr>
            <p:nvPr/>
          </p:nvSpPr>
          <p:spPr bwMode="auto">
            <a:xfrm>
              <a:off x="960" y="816"/>
              <a:ext cx="3696" cy="307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278537" name="Picture 6" descr="BD0551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36" y="1056"/>
              <a:ext cx="2476" cy="2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78247" name="Picture 7" descr="PE02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181600"/>
            <a:ext cx="58896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6948488" y="1989138"/>
            <a:ext cx="1657350" cy="16287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知識管理就是沒有</a:t>
            </a:r>
          </a:p>
          <a:p>
            <a:pPr>
              <a:lnSpc>
                <a:spcPct val="90000"/>
              </a:lnSpc>
            </a:pP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8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人微言輕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pic>
        <p:nvPicPr>
          <p:cNvPr id="778249" name="Picture 9" descr="j0174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1143000"/>
            <a:ext cx="590391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21E77-1E58-45A2-A886-22CA1DC375D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6248400" y="304800"/>
            <a:ext cx="2895600" cy="2362200"/>
            <a:chOff x="2544" y="1920"/>
            <a:chExt cx="1824" cy="1488"/>
          </a:xfrm>
        </p:grpSpPr>
        <p:sp>
          <p:nvSpPr>
            <p:cNvPr id="279650" name="Rectangle 97"/>
            <p:cNvSpPr>
              <a:spLocks noChangeArrowheads="1"/>
            </p:cNvSpPr>
            <p:nvPr/>
          </p:nvSpPr>
          <p:spPr bwMode="auto">
            <a:xfrm>
              <a:off x="2592" y="1920"/>
              <a:ext cx="1776" cy="148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98"/>
            <p:cNvGrpSpPr>
              <a:grpSpLocks/>
            </p:cNvGrpSpPr>
            <p:nvPr/>
          </p:nvGrpSpPr>
          <p:grpSpPr bwMode="auto">
            <a:xfrm>
              <a:off x="2832" y="2208"/>
              <a:ext cx="1488" cy="1147"/>
              <a:chOff x="1584" y="1344"/>
              <a:chExt cx="2544" cy="1776"/>
            </a:xfrm>
          </p:grpSpPr>
          <p:sp>
            <p:nvSpPr>
              <p:cNvPr id="279672" name="Rectangle 9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9673" name="Line 10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9674" name="Line 10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79652" name="Text Box 102"/>
            <p:cNvSpPr txBox="1">
              <a:spLocks noChangeArrowheads="1"/>
            </p:cNvSpPr>
            <p:nvPr/>
          </p:nvSpPr>
          <p:spPr bwMode="auto">
            <a:xfrm>
              <a:off x="3229" y="1950"/>
              <a:ext cx="5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279653" name="Text Box 103"/>
            <p:cNvSpPr txBox="1">
              <a:spLocks noChangeArrowheads="1"/>
            </p:cNvSpPr>
            <p:nvPr/>
          </p:nvSpPr>
          <p:spPr bwMode="auto">
            <a:xfrm>
              <a:off x="2962" y="2072"/>
              <a:ext cx="3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279654" name="Text Box 104"/>
            <p:cNvSpPr txBox="1">
              <a:spLocks noChangeArrowheads="1"/>
            </p:cNvSpPr>
            <p:nvPr/>
          </p:nvSpPr>
          <p:spPr bwMode="auto">
            <a:xfrm>
              <a:off x="3616" y="2072"/>
              <a:ext cx="4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279655" name="Text Box 105"/>
            <p:cNvSpPr txBox="1">
              <a:spLocks noChangeArrowheads="1"/>
            </p:cNvSpPr>
            <p:nvPr/>
          </p:nvSpPr>
          <p:spPr bwMode="auto">
            <a:xfrm>
              <a:off x="2544" y="2448"/>
              <a:ext cx="196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0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279656" name="Text Box 106"/>
            <p:cNvSpPr txBox="1">
              <a:spLocks noChangeArrowheads="1"/>
            </p:cNvSpPr>
            <p:nvPr/>
          </p:nvSpPr>
          <p:spPr bwMode="auto">
            <a:xfrm>
              <a:off x="2633" y="2258"/>
              <a:ext cx="196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279657" name="Text Box 107"/>
            <p:cNvSpPr txBox="1">
              <a:spLocks noChangeArrowheads="1"/>
            </p:cNvSpPr>
            <p:nvPr/>
          </p:nvSpPr>
          <p:spPr bwMode="auto">
            <a:xfrm>
              <a:off x="2959" y="3115"/>
              <a:ext cx="1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0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9658" name="Text Box 108"/>
            <p:cNvSpPr txBox="1">
              <a:spLocks noChangeArrowheads="1"/>
            </p:cNvSpPr>
            <p:nvPr/>
          </p:nvSpPr>
          <p:spPr bwMode="auto">
            <a:xfrm>
              <a:off x="2931" y="2323"/>
              <a:ext cx="40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59" name="Text Box 109"/>
            <p:cNvSpPr txBox="1">
              <a:spLocks noChangeArrowheads="1"/>
            </p:cNvSpPr>
            <p:nvPr/>
          </p:nvSpPr>
          <p:spPr bwMode="auto">
            <a:xfrm>
              <a:off x="3599" y="2323"/>
              <a:ext cx="41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0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0" name="Text Box 110"/>
            <p:cNvSpPr txBox="1">
              <a:spLocks noChangeArrowheads="1"/>
            </p:cNvSpPr>
            <p:nvPr/>
          </p:nvSpPr>
          <p:spPr bwMode="auto">
            <a:xfrm>
              <a:off x="3603" y="3191"/>
              <a:ext cx="4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0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1" name="Text Box 111"/>
            <p:cNvSpPr txBox="1">
              <a:spLocks noChangeArrowheads="1"/>
            </p:cNvSpPr>
            <p:nvPr/>
          </p:nvSpPr>
          <p:spPr bwMode="auto">
            <a:xfrm>
              <a:off x="2935" y="3191"/>
              <a:ext cx="4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0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279662" name="Text Box 112"/>
            <p:cNvSpPr txBox="1">
              <a:spLocks noChangeArrowheads="1"/>
            </p:cNvSpPr>
            <p:nvPr/>
          </p:nvSpPr>
          <p:spPr bwMode="auto">
            <a:xfrm>
              <a:off x="2892" y="2464"/>
              <a:ext cx="622" cy="256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0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279663" name="Text Box 113"/>
            <p:cNvSpPr txBox="1">
              <a:spLocks noChangeArrowheads="1"/>
            </p:cNvSpPr>
            <p:nvPr/>
          </p:nvSpPr>
          <p:spPr bwMode="auto">
            <a:xfrm>
              <a:off x="2832" y="2907"/>
              <a:ext cx="622" cy="25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279664" name="AutoShape 114"/>
            <p:cNvSpPr>
              <a:spLocks noChangeArrowheads="1"/>
            </p:cNvSpPr>
            <p:nvPr/>
          </p:nvSpPr>
          <p:spPr bwMode="auto">
            <a:xfrm>
              <a:off x="3072" y="2688"/>
              <a:ext cx="183" cy="240"/>
            </a:xfrm>
            <a:prstGeom prst="upArrow">
              <a:avLst>
                <a:gd name="adj1" fmla="val 50000"/>
                <a:gd name="adj2" fmla="val 32787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65" name="Text Box 115"/>
            <p:cNvSpPr txBox="1">
              <a:spLocks noChangeArrowheads="1"/>
            </p:cNvSpPr>
            <p:nvPr/>
          </p:nvSpPr>
          <p:spPr bwMode="auto">
            <a:xfrm>
              <a:off x="3552" y="2928"/>
              <a:ext cx="762" cy="256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279666" name="Text Box 116"/>
            <p:cNvSpPr txBox="1">
              <a:spLocks noChangeArrowheads="1"/>
            </p:cNvSpPr>
            <p:nvPr/>
          </p:nvSpPr>
          <p:spPr bwMode="auto">
            <a:xfrm>
              <a:off x="3585" y="2464"/>
              <a:ext cx="622" cy="256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279667" name="AutoShape 117"/>
            <p:cNvSpPr>
              <a:spLocks noChangeArrowheads="1"/>
            </p:cNvSpPr>
            <p:nvPr/>
          </p:nvSpPr>
          <p:spPr bwMode="auto">
            <a:xfrm>
              <a:off x="3404" y="2492"/>
              <a:ext cx="180" cy="196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68" name="Rectangle 118"/>
            <p:cNvSpPr>
              <a:spLocks noChangeArrowheads="1"/>
            </p:cNvSpPr>
            <p:nvPr/>
          </p:nvSpPr>
          <p:spPr bwMode="auto">
            <a:xfrm>
              <a:off x="3024" y="2736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279669" name="AutoShape 119"/>
            <p:cNvSpPr>
              <a:spLocks noChangeArrowheads="1"/>
            </p:cNvSpPr>
            <p:nvPr/>
          </p:nvSpPr>
          <p:spPr bwMode="auto">
            <a:xfrm>
              <a:off x="3792" y="2688"/>
              <a:ext cx="180" cy="240"/>
            </a:xfrm>
            <a:prstGeom prst="upArrow">
              <a:avLst>
                <a:gd name="adj1" fmla="val 50000"/>
                <a:gd name="adj2" fmla="val 33333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9670" name="Text Box 120"/>
            <p:cNvSpPr txBox="1">
              <a:spLocks noChangeArrowheads="1"/>
            </p:cNvSpPr>
            <p:nvPr/>
          </p:nvSpPr>
          <p:spPr bwMode="auto">
            <a:xfrm>
              <a:off x="3744" y="2736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79671" name="Rectangle 121"/>
            <p:cNvSpPr>
              <a:spLocks noChangeArrowheads="1"/>
            </p:cNvSpPr>
            <p:nvPr/>
          </p:nvSpPr>
          <p:spPr bwMode="auto">
            <a:xfrm>
              <a:off x="3456" y="2448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  <p:sp>
        <p:nvSpPr>
          <p:cNvPr id="279556" name="Line 2"/>
          <p:cNvSpPr>
            <a:spLocks noChangeShapeType="1"/>
          </p:cNvSpPr>
          <p:nvPr/>
        </p:nvSpPr>
        <p:spPr bwMode="auto">
          <a:xfrm>
            <a:off x="2411413" y="5013325"/>
            <a:ext cx="417671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7" name="Line 3"/>
          <p:cNvSpPr>
            <a:spLocks noChangeShapeType="1"/>
          </p:cNvSpPr>
          <p:nvPr/>
        </p:nvSpPr>
        <p:spPr bwMode="auto">
          <a:xfrm>
            <a:off x="2411413" y="4076700"/>
            <a:ext cx="417671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8" name="Line 4"/>
          <p:cNvSpPr>
            <a:spLocks noChangeShapeType="1"/>
          </p:cNvSpPr>
          <p:nvPr/>
        </p:nvSpPr>
        <p:spPr bwMode="auto">
          <a:xfrm>
            <a:off x="2339975" y="3141663"/>
            <a:ext cx="4176713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59" name="Line 5"/>
          <p:cNvSpPr>
            <a:spLocks noChangeShapeType="1"/>
          </p:cNvSpPr>
          <p:nvPr/>
        </p:nvSpPr>
        <p:spPr bwMode="auto">
          <a:xfrm>
            <a:off x="3429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0" name="Line 6"/>
          <p:cNvSpPr>
            <a:spLocks noChangeShapeType="1"/>
          </p:cNvSpPr>
          <p:nvPr/>
        </p:nvSpPr>
        <p:spPr bwMode="auto">
          <a:xfrm>
            <a:off x="4191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1" name="Line 7"/>
          <p:cNvSpPr>
            <a:spLocks noChangeShapeType="1"/>
          </p:cNvSpPr>
          <p:nvPr/>
        </p:nvSpPr>
        <p:spPr bwMode="auto">
          <a:xfrm>
            <a:off x="48006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2" name="Line 8"/>
          <p:cNvSpPr>
            <a:spLocks noChangeShapeType="1"/>
          </p:cNvSpPr>
          <p:nvPr/>
        </p:nvSpPr>
        <p:spPr bwMode="auto">
          <a:xfrm>
            <a:off x="54864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3" name="Line 9"/>
          <p:cNvSpPr>
            <a:spLocks noChangeShapeType="1"/>
          </p:cNvSpPr>
          <p:nvPr/>
        </p:nvSpPr>
        <p:spPr bwMode="auto">
          <a:xfrm>
            <a:off x="61722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4" name="Line 10"/>
          <p:cNvSpPr>
            <a:spLocks noChangeShapeType="1"/>
          </p:cNvSpPr>
          <p:nvPr/>
        </p:nvSpPr>
        <p:spPr bwMode="auto">
          <a:xfrm>
            <a:off x="2667000" y="2438400"/>
            <a:ext cx="0" cy="388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59243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知識管理流程架構</a:t>
            </a:r>
          </a:p>
        </p:txBody>
      </p:sp>
      <p:sp>
        <p:nvSpPr>
          <p:cNvPr id="279566" name="Rectangle 1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67" name="Rectangle 13"/>
          <p:cNvSpPr>
            <a:spLocks noChangeArrowheads="1"/>
          </p:cNvSpPr>
          <p:nvPr/>
        </p:nvSpPr>
        <p:spPr bwMode="auto">
          <a:xfrm>
            <a:off x="2338388" y="2706688"/>
            <a:ext cx="4187825" cy="2703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9568" name="Line 14"/>
          <p:cNvSpPr>
            <a:spLocks noChangeShapeType="1"/>
          </p:cNvSpPr>
          <p:nvPr/>
        </p:nvSpPr>
        <p:spPr bwMode="auto">
          <a:xfrm>
            <a:off x="2338388" y="45085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69" name="Line 15"/>
          <p:cNvSpPr>
            <a:spLocks noChangeShapeType="1"/>
          </p:cNvSpPr>
          <p:nvPr/>
        </p:nvSpPr>
        <p:spPr bwMode="auto">
          <a:xfrm flipV="1">
            <a:off x="2338388" y="1676400"/>
            <a:ext cx="1455737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0" name="Line 16"/>
          <p:cNvSpPr>
            <a:spLocks noChangeShapeType="1"/>
          </p:cNvSpPr>
          <p:nvPr/>
        </p:nvSpPr>
        <p:spPr bwMode="auto">
          <a:xfrm flipV="1">
            <a:off x="6545263" y="1676400"/>
            <a:ext cx="1455737" cy="1030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1" name="Line 17"/>
          <p:cNvSpPr>
            <a:spLocks noChangeShapeType="1"/>
          </p:cNvSpPr>
          <p:nvPr/>
        </p:nvSpPr>
        <p:spPr bwMode="auto">
          <a:xfrm>
            <a:off x="3794125" y="16764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2" name="Line 18"/>
          <p:cNvSpPr>
            <a:spLocks noChangeShapeType="1"/>
          </p:cNvSpPr>
          <p:nvPr/>
        </p:nvSpPr>
        <p:spPr bwMode="auto">
          <a:xfrm>
            <a:off x="2646363" y="2514600"/>
            <a:ext cx="4135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3" name="Line 19"/>
          <p:cNvSpPr>
            <a:spLocks noChangeShapeType="1"/>
          </p:cNvSpPr>
          <p:nvPr/>
        </p:nvSpPr>
        <p:spPr bwMode="auto">
          <a:xfrm>
            <a:off x="2851150" y="23622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4" name="Line 20"/>
          <p:cNvSpPr>
            <a:spLocks noChangeShapeType="1"/>
          </p:cNvSpPr>
          <p:nvPr/>
        </p:nvSpPr>
        <p:spPr bwMode="auto">
          <a:xfrm>
            <a:off x="3057525" y="2209800"/>
            <a:ext cx="420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5" name="Line 21"/>
          <p:cNvSpPr>
            <a:spLocks noChangeShapeType="1"/>
          </p:cNvSpPr>
          <p:nvPr/>
        </p:nvSpPr>
        <p:spPr bwMode="auto">
          <a:xfrm>
            <a:off x="3262313" y="20574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6" name="Line 22"/>
          <p:cNvSpPr>
            <a:spLocks noChangeShapeType="1"/>
          </p:cNvSpPr>
          <p:nvPr/>
        </p:nvSpPr>
        <p:spPr bwMode="auto">
          <a:xfrm>
            <a:off x="3467100" y="19050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77" name="Text Box 23"/>
          <p:cNvSpPr txBox="1">
            <a:spLocks noChangeArrowheads="1"/>
          </p:cNvSpPr>
          <p:nvPr/>
        </p:nvSpPr>
        <p:spPr bwMode="auto">
          <a:xfrm>
            <a:off x="3603625" y="24384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生產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78" name="Text Box 24"/>
          <p:cNvSpPr txBox="1">
            <a:spLocks noChangeArrowheads="1"/>
          </p:cNvSpPr>
          <p:nvPr/>
        </p:nvSpPr>
        <p:spPr bwMode="auto">
          <a:xfrm>
            <a:off x="3862388" y="22098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行銷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79" name="Text Box 25"/>
          <p:cNvSpPr txBox="1">
            <a:spLocks noChangeArrowheads="1"/>
          </p:cNvSpPr>
          <p:nvPr/>
        </p:nvSpPr>
        <p:spPr bwMode="auto">
          <a:xfrm>
            <a:off x="4165600" y="2057400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人資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0" name="Text Box 26"/>
          <p:cNvSpPr txBox="1">
            <a:spLocks noChangeArrowheads="1"/>
          </p:cNvSpPr>
          <p:nvPr/>
        </p:nvSpPr>
        <p:spPr bwMode="auto">
          <a:xfrm>
            <a:off x="4186238" y="1905000"/>
            <a:ext cx="164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研發知識</a:t>
            </a:r>
          </a:p>
        </p:txBody>
      </p:sp>
      <p:sp>
        <p:nvSpPr>
          <p:cNvPr id="279581" name="Text Box 27"/>
          <p:cNvSpPr txBox="1">
            <a:spLocks noChangeArrowheads="1"/>
          </p:cNvSpPr>
          <p:nvPr/>
        </p:nvSpPr>
        <p:spPr bwMode="auto">
          <a:xfrm>
            <a:off x="4681538" y="17526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財務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2" name="Text Box 28"/>
          <p:cNvSpPr txBox="1">
            <a:spLocks noChangeArrowheads="1"/>
          </p:cNvSpPr>
          <p:nvPr/>
        </p:nvSpPr>
        <p:spPr bwMode="auto">
          <a:xfrm>
            <a:off x="4862513" y="1600200"/>
            <a:ext cx="155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整體經營</a:t>
            </a:r>
            <a:r>
              <a:rPr lang="zh-TW" altLang="en-US" b="1">
                <a:ea typeface="標楷體" pitchFamily="65" charset="-120"/>
              </a:rPr>
              <a:t>知識</a:t>
            </a:r>
          </a:p>
        </p:txBody>
      </p:sp>
      <p:sp>
        <p:nvSpPr>
          <p:cNvPr id="279583" name="Line 29"/>
          <p:cNvSpPr>
            <a:spLocks noChangeShapeType="1"/>
          </p:cNvSpPr>
          <p:nvPr/>
        </p:nvSpPr>
        <p:spPr bwMode="auto">
          <a:xfrm>
            <a:off x="30480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4" name="Line 30"/>
          <p:cNvSpPr>
            <a:spLocks noChangeShapeType="1"/>
          </p:cNvSpPr>
          <p:nvPr/>
        </p:nvSpPr>
        <p:spPr bwMode="auto">
          <a:xfrm>
            <a:off x="38100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5" name="Line 31"/>
          <p:cNvSpPr>
            <a:spLocks noChangeShapeType="1"/>
          </p:cNvSpPr>
          <p:nvPr/>
        </p:nvSpPr>
        <p:spPr bwMode="auto">
          <a:xfrm>
            <a:off x="44958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6" name="Line 32"/>
          <p:cNvSpPr>
            <a:spLocks noChangeShapeType="1"/>
          </p:cNvSpPr>
          <p:nvPr/>
        </p:nvSpPr>
        <p:spPr bwMode="auto">
          <a:xfrm>
            <a:off x="51816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7" name="Line 33"/>
          <p:cNvSpPr>
            <a:spLocks noChangeShapeType="1"/>
          </p:cNvSpPr>
          <p:nvPr/>
        </p:nvSpPr>
        <p:spPr bwMode="auto">
          <a:xfrm>
            <a:off x="5867400" y="2743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588" name="Text Box 34"/>
          <p:cNvSpPr txBox="1">
            <a:spLocks noChangeArrowheads="1"/>
          </p:cNvSpPr>
          <p:nvPr/>
        </p:nvSpPr>
        <p:spPr bwMode="auto">
          <a:xfrm>
            <a:off x="6096000" y="4648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89" name="Text Box 35"/>
          <p:cNvSpPr txBox="1">
            <a:spLocks noChangeArrowheads="1"/>
          </p:cNvSpPr>
          <p:nvPr/>
        </p:nvSpPr>
        <p:spPr bwMode="auto">
          <a:xfrm>
            <a:off x="6096000" y="3733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79590" name="Line 36"/>
          <p:cNvSpPr>
            <a:spLocks noChangeShapeType="1"/>
          </p:cNvSpPr>
          <p:nvPr/>
        </p:nvSpPr>
        <p:spPr bwMode="auto">
          <a:xfrm>
            <a:off x="2338388" y="3608388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366963" y="4646613"/>
            <a:ext cx="4156075" cy="681037"/>
            <a:chOff x="1335" y="2927"/>
            <a:chExt cx="2582" cy="429"/>
          </a:xfrm>
        </p:grpSpPr>
        <p:sp>
          <p:nvSpPr>
            <p:cNvPr id="279644" name="Text Box 38"/>
            <p:cNvSpPr txBox="1">
              <a:spLocks noChangeArrowheads="1"/>
            </p:cNvSpPr>
            <p:nvPr/>
          </p:nvSpPr>
          <p:spPr bwMode="auto">
            <a:xfrm>
              <a:off x="1335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279645" name="Text Box 39"/>
            <p:cNvSpPr txBox="1">
              <a:spLocks noChangeArrowheads="1"/>
            </p:cNvSpPr>
            <p:nvPr/>
          </p:nvSpPr>
          <p:spPr bwMode="auto">
            <a:xfrm>
              <a:off x="1767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  <p:sp>
          <p:nvSpPr>
            <p:cNvPr id="279646" name="Text Box 40"/>
            <p:cNvSpPr txBox="1">
              <a:spLocks noChangeArrowheads="1"/>
            </p:cNvSpPr>
            <p:nvPr/>
          </p:nvSpPr>
          <p:spPr bwMode="auto">
            <a:xfrm>
              <a:off x="2199" y="2927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279647" name="Text Box 41"/>
            <p:cNvSpPr txBox="1">
              <a:spLocks noChangeArrowheads="1"/>
            </p:cNvSpPr>
            <p:nvPr/>
          </p:nvSpPr>
          <p:spPr bwMode="auto">
            <a:xfrm>
              <a:off x="2631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  <p:sp>
          <p:nvSpPr>
            <p:cNvPr id="279648" name="Text Box 42"/>
            <p:cNvSpPr txBox="1">
              <a:spLocks noChangeArrowheads="1"/>
            </p:cNvSpPr>
            <p:nvPr/>
          </p:nvSpPr>
          <p:spPr bwMode="auto">
            <a:xfrm>
              <a:off x="3063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…</a:t>
              </a:r>
            </a:p>
          </p:txBody>
        </p:sp>
        <p:sp>
          <p:nvSpPr>
            <p:cNvPr id="279649" name="Text Box 43"/>
            <p:cNvSpPr txBox="1">
              <a:spLocks noChangeArrowheads="1"/>
            </p:cNvSpPr>
            <p:nvPr/>
          </p:nvSpPr>
          <p:spPr bwMode="auto">
            <a:xfrm>
              <a:off x="3495" y="2928"/>
              <a:ext cx="422" cy="428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n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359025" y="5562600"/>
            <a:ext cx="4191000" cy="423863"/>
            <a:chOff x="1234" y="2112"/>
            <a:chExt cx="2592" cy="267"/>
          </a:xfrm>
        </p:grpSpPr>
        <p:sp>
          <p:nvSpPr>
            <p:cNvPr id="279638" name="Text Box 45"/>
            <p:cNvSpPr txBox="1">
              <a:spLocks noChangeArrowheads="1"/>
            </p:cNvSpPr>
            <p:nvPr/>
          </p:nvSpPr>
          <p:spPr bwMode="auto">
            <a:xfrm>
              <a:off x="1234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篩選</a:t>
              </a:r>
            </a:p>
          </p:txBody>
        </p:sp>
        <p:sp>
          <p:nvSpPr>
            <p:cNvPr id="279639" name="Text Box 46"/>
            <p:cNvSpPr txBox="1">
              <a:spLocks noChangeArrowheads="1"/>
            </p:cNvSpPr>
            <p:nvPr/>
          </p:nvSpPr>
          <p:spPr bwMode="auto">
            <a:xfrm>
              <a:off x="1666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紀錄</a:t>
              </a:r>
            </a:p>
          </p:txBody>
        </p:sp>
        <p:sp>
          <p:nvSpPr>
            <p:cNvPr id="279640" name="Text Box 47"/>
            <p:cNvSpPr txBox="1">
              <a:spLocks noChangeArrowheads="1"/>
            </p:cNvSpPr>
            <p:nvPr/>
          </p:nvSpPr>
          <p:spPr bwMode="auto">
            <a:xfrm>
              <a:off x="2098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交流</a:t>
              </a:r>
            </a:p>
          </p:txBody>
        </p:sp>
        <p:sp>
          <p:nvSpPr>
            <p:cNvPr id="279641" name="Text Box 48"/>
            <p:cNvSpPr txBox="1">
              <a:spLocks noChangeArrowheads="1"/>
            </p:cNvSpPr>
            <p:nvPr/>
          </p:nvSpPr>
          <p:spPr bwMode="auto">
            <a:xfrm>
              <a:off x="2530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分享</a:t>
              </a:r>
            </a:p>
          </p:txBody>
        </p:sp>
        <p:sp>
          <p:nvSpPr>
            <p:cNvPr id="279642" name="Text Box 49"/>
            <p:cNvSpPr txBox="1">
              <a:spLocks noChangeArrowheads="1"/>
            </p:cNvSpPr>
            <p:nvPr/>
          </p:nvSpPr>
          <p:spPr bwMode="auto">
            <a:xfrm>
              <a:off x="2962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創造</a:t>
              </a:r>
            </a:p>
          </p:txBody>
        </p:sp>
        <p:sp>
          <p:nvSpPr>
            <p:cNvPr id="279643" name="Text Box 50"/>
            <p:cNvSpPr txBox="1">
              <a:spLocks noChangeArrowheads="1"/>
            </p:cNvSpPr>
            <p:nvPr/>
          </p:nvSpPr>
          <p:spPr bwMode="auto">
            <a:xfrm>
              <a:off x="3394" y="2112"/>
              <a:ext cx="432" cy="267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FF3300"/>
              </a:solidFill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評估</a:t>
              </a:r>
            </a:p>
          </p:txBody>
        </p:sp>
      </p:grpSp>
      <p:sp>
        <p:nvSpPr>
          <p:cNvPr id="1759283" name="Text Box 51"/>
          <p:cNvSpPr txBox="1">
            <a:spLocks noChangeArrowheads="1"/>
          </p:cNvSpPr>
          <p:nvPr/>
        </p:nvSpPr>
        <p:spPr bwMode="auto">
          <a:xfrm>
            <a:off x="2362200" y="2819400"/>
            <a:ext cx="4191000" cy="679450"/>
          </a:xfrm>
          <a:prstGeom prst="rect">
            <a:avLst/>
          </a:prstGeom>
          <a:solidFill>
            <a:srgbClr val="663300"/>
          </a:solidFill>
          <a:ln w="38100">
            <a:solidFill>
              <a:srgbClr val="66FF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                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心智                 知識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               互動     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        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轉化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6156325" y="4797425"/>
            <a:ext cx="2987675" cy="1143000"/>
            <a:chOff x="4560" y="3216"/>
            <a:chExt cx="1056" cy="528"/>
          </a:xfrm>
        </p:grpSpPr>
        <p:sp>
          <p:nvSpPr>
            <p:cNvPr id="279636" name="AutoShape 53"/>
            <p:cNvSpPr>
              <a:spLocks noChangeArrowheads="1"/>
            </p:cNvSpPr>
            <p:nvPr/>
          </p:nvSpPr>
          <p:spPr bwMode="auto">
            <a:xfrm>
              <a:off x="4560" y="3216"/>
              <a:ext cx="1056" cy="528"/>
            </a:xfrm>
            <a:prstGeom prst="wedgeEllipseCallout">
              <a:avLst>
                <a:gd name="adj1" fmla="val -130681"/>
                <a:gd name="adj2" fmla="val -50380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操作型知識實踐機制： 落實常規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作業流程</a:t>
              </a:r>
              <a:r>
                <a:rPr lang="en-US" altLang="zh-TW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37" name="Rectangle 54"/>
            <p:cNvSpPr>
              <a:spLocks noChangeArrowheads="1"/>
            </p:cNvSpPr>
            <p:nvPr/>
          </p:nvSpPr>
          <p:spPr bwMode="auto">
            <a:xfrm>
              <a:off x="4608" y="3360"/>
              <a:ext cx="14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323850" y="620713"/>
            <a:ext cx="3038475" cy="1077912"/>
            <a:chOff x="432" y="720"/>
            <a:chExt cx="1008" cy="528"/>
          </a:xfrm>
        </p:grpSpPr>
        <p:sp>
          <p:nvSpPr>
            <p:cNvPr id="279634" name="AutoShape 56"/>
            <p:cNvSpPr>
              <a:spLocks noChangeArrowheads="1"/>
            </p:cNvSpPr>
            <p:nvPr/>
          </p:nvSpPr>
          <p:spPr bwMode="auto">
            <a:xfrm>
              <a:off x="432" y="720"/>
              <a:ext cx="1008" cy="528"/>
            </a:xfrm>
            <a:prstGeom prst="wedgeEllipseCallout">
              <a:avLst>
                <a:gd name="adj1" fmla="val 85713"/>
                <a:gd name="adj2" fmla="val 210986"/>
              </a:avLst>
            </a:prstGeom>
            <a:solidFill>
              <a:srgbClr val="FF5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策略型知識發展機制：超越框架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標竿學習流程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35" name="Text Box 57"/>
            <p:cNvSpPr txBox="1">
              <a:spLocks noChangeArrowheads="1"/>
            </p:cNvSpPr>
            <p:nvPr/>
          </p:nvSpPr>
          <p:spPr bwMode="auto">
            <a:xfrm>
              <a:off x="432" y="817"/>
              <a:ext cx="13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133600" y="3124200"/>
            <a:ext cx="228600" cy="838200"/>
            <a:chOff x="1152" y="1968"/>
            <a:chExt cx="144" cy="528"/>
          </a:xfrm>
        </p:grpSpPr>
        <p:sp>
          <p:nvSpPr>
            <p:cNvPr id="279631" name="Line 59"/>
            <p:cNvSpPr>
              <a:spLocks noChangeShapeType="1"/>
            </p:cNvSpPr>
            <p:nvPr/>
          </p:nvSpPr>
          <p:spPr bwMode="auto">
            <a:xfrm flipH="1">
              <a:off x="1152" y="1968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2" name="Line 60"/>
            <p:cNvSpPr>
              <a:spLocks noChangeShapeType="1"/>
            </p:cNvSpPr>
            <p:nvPr/>
          </p:nvSpPr>
          <p:spPr bwMode="auto">
            <a:xfrm>
              <a:off x="1152" y="1968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3" name="Line 61"/>
            <p:cNvSpPr>
              <a:spLocks noChangeShapeType="1"/>
            </p:cNvSpPr>
            <p:nvPr/>
          </p:nvSpPr>
          <p:spPr bwMode="auto">
            <a:xfrm>
              <a:off x="1152" y="249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2133600" y="4267200"/>
            <a:ext cx="228600" cy="838200"/>
            <a:chOff x="1152" y="1968"/>
            <a:chExt cx="144" cy="528"/>
          </a:xfrm>
        </p:grpSpPr>
        <p:sp>
          <p:nvSpPr>
            <p:cNvPr id="279628" name="Line 63"/>
            <p:cNvSpPr>
              <a:spLocks noChangeShapeType="1"/>
            </p:cNvSpPr>
            <p:nvPr/>
          </p:nvSpPr>
          <p:spPr bwMode="auto">
            <a:xfrm flipH="1">
              <a:off x="1152" y="1968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9" name="Line 64"/>
            <p:cNvSpPr>
              <a:spLocks noChangeShapeType="1"/>
            </p:cNvSpPr>
            <p:nvPr/>
          </p:nvSpPr>
          <p:spPr bwMode="auto">
            <a:xfrm>
              <a:off x="1152" y="1968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30" name="Line 65"/>
            <p:cNvSpPr>
              <a:spLocks noChangeShapeType="1"/>
            </p:cNvSpPr>
            <p:nvPr/>
          </p:nvSpPr>
          <p:spPr bwMode="auto">
            <a:xfrm>
              <a:off x="1152" y="249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79598" name="Text Box 66"/>
          <p:cNvSpPr txBox="1">
            <a:spLocks noChangeArrowheads="1"/>
          </p:cNvSpPr>
          <p:nvPr/>
        </p:nvSpPr>
        <p:spPr bwMode="auto">
          <a:xfrm>
            <a:off x="528638" y="47244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作業層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599" name="Text Box 67"/>
          <p:cNvSpPr txBox="1">
            <a:spLocks noChangeArrowheads="1"/>
          </p:cNvSpPr>
          <p:nvPr/>
        </p:nvSpPr>
        <p:spPr bwMode="auto">
          <a:xfrm>
            <a:off x="528638" y="38100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專業層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600" name="Text Box 68"/>
          <p:cNvSpPr txBox="1">
            <a:spLocks noChangeArrowheads="1"/>
          </p:cNvSpPr>
          <p:nvPr/>
        </p:nvSpPr>
        <p:spPr bwMode="auto">
          <a:xfrm>
            <a:off x="528638" y="2895600"/>
            <a:ext cx="879475" cy="650875"/>
          </a:xfrm>
          <a:prstGeom prst="rect">
            <a:avLst/>
          </a:prstGeom>
          <a:solidFill>
            <a:srgbClr val="000099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策略層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279601" name="Text Box 69"/>
          <p:cNvSpPr txBox="1">
            <a:spLocks noChangeArrowheads="1"/>
          </p:cNvSpPr>
          <p:nvPr/>
        </p:nvSpPr>
        <p:spPr bwMode="auto">
          <a:xfrm>
            <a:off x="1524000" y="28956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概念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2" name="Text Box 70"/>
          <p:cNvSpPr txBox="1">
            <a:spLocks noChangeArrowheads="1"/>
          </p:cNvSpPr>
          <p:nvPr/>
        </p:nvSpPr>
        <p:spPr bwMode="auto">
          <a:xfrm>
            <a:off x="1524000" y="38100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功能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3" name="Text Box 71"/>
          <p:cNvSpPr txBox="1">
            <a:spLocks noChangeArrowheads="1"/>
          </p:cNvSpPr>
          <p:nvPr/>
        </p:nvSpPr>
        <p:spPr bwMode="auto">
          <a:xfrm>
            <a:off x="1524000" y="47244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操作</a:t>
            </a:r>
          </a:p>
          <a:p>
            <a:r>
              <a:rPr lang="zh-TW" altLang="en-US" b="1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79604" name="Line 72"/>
          <p:cNvSpPr>
            <a:spLocks noChangeShapeType="1"/>
          </p:cNvSpPr>
          <p:nvPr/>
        </p:nvSpPr>
        <p:spPr bwMode="auto">
          <a:xfrm>
            <a:off x="1447800" y="32004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605" name="Line 73"/>
          <p:cNvSpPr>
            <a:spLocks noChangeShapeType="1"/>
          </p:cNvSpPr>
          <p:nvPr/>
        </p:nv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9606" name="Line 74"/>
          <p:cNvSpPr>
            <a:spLocks noChangeShapeType="1"/>
          </p:cNvSpPr>
          <p:nvPr/>
        </p:nv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6553200" y="3124200"/>
            <a:ext cx="228600" cy="838200"/>
            <a:chOff x="3936" y="2016"/>
            <a:chExt cx="144" cy="528"/>
          </a:xfrm>
        </p:grpSpPr>
        <p:sp>
          <p:nvSpPr>
            <p:cNvPr id="279625" name="Line 76"/>
            <p:cNvSpPr>
              <a:spLocks noChangeShapeType="1"/>
            </p:cNvSpPr>
            <p:nvPr/>
          </p:nvSpPr>
          <p:spPr bwMode="auto">
            <a:xfrm flipH="1">
              <a:off x="3936" y="2544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6" name="Line 77"/>
            <p:cNvSpPr>
              <a:spLocks noChangeShapeType="1"/>
            </p:cNvSpPr>
            <p:nvPr/>
          </p:nvSpPr>
          <p:spPr bwMode="auto">
            <a:xfrm>
              <a:off x="4080" y="2016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7" name="Line 78"/>
            <p:cNvSpPr>
              <a:spLocks noChangeShapeType="1"/>
            </p:cNvSpPr>
            <p:nvPr/>
          </p:nvSpPr>
          <p:spPr bwMode="auto">
            <a:xfrm>
              <a:off x="3936" y="201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1" name="Group 79"/>
          <p:cNvGrpSpPr>
            <a:grpSpLocks/>
          </p:cNvGrpSpPr>
          <p:nvPr/>
        </p:nvGrpSpPr>
        <p:grpSpPr bwMode="auto">
          <a:xfrm>
            <a:off x="6553200" y="4267200"/>
            <a:ext cx="228600" cy="838200"/>
            <a:chOff x="3936" y="2016"/>
            <a:chExt cx="144" cy="528"/>
          </a:xfrm>
        </p:grpSpPr>
        <p:sp>
          <p:nvSpPr>
            <p:cNvPr id="279622" name="Line 80"/>
            <p:cNvSpPr>
              <a:spLocks noChangeShapeType="1"/>
            </p:cNvSpPr>
            <p:nvPr/>
          </p:nvSpPr>
          <p:spPr bwMode="auto">
            <a:xfrm flipH="1">
              <a:off x="3936" y="2544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3" name="Line 81"/>
            <p:cNvSpPr>
              <a:spLocks noChangeShapeType="1"/>
            </p:cNvSpPr>
            <p:nvPr/>
          </p:nvSpPr>
          <p:spPr bwMode="auto">
            <a:xfrm>
              <a:off x="4080" y="2016"/>
              <a:ext cx="0" cy="528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9624" name="Line 82"/>
            <p:cNvSpPr>
              <a:spLocks noChangeShapeType="1"/>
            </p:cNvSpPr>
            <p:nvPr/>
          </p:nvSpPr>
          <p:spPr bwMode="auto">
            <a:xfrm>
              <a:off x="3936" y="2016"/>
              <a:ext cx="144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prstDash val="sys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79609" name="Text Box 83"/>
          <p:cNvSpPr txBox="1">
            <a:spLocks noChangeArrowheads="1"/>
          </p:cNvSpPr>
          <p:nvPr/>
        </p:nvSpPr>
        <p:spPr bwMode="auto">
          <a:xfrm>
            <a:off x="419100" y="5484813"/>
            <a:ext cx="11080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KM</a:t>
            </a:r>
          </a:p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基礎機制</a:t>
            </a:r>
          </a:p>
        </p:txBody>
      </p:sp>
      <p:sp>
        <p:nvSpPr>
          <p:cNvPr id="279610" name="Line 84"/>
          <p:cNvSpPr>
            <a:spLocks noChangeShapeType="1"/>
          </p:cNvSpPr>
          <p:nvPr/>
        </p:nvSpPr>
        <p:spPr bwMode="auto">
          <a:xfrm>
            <a:off x="1524000" y="5791200"/>
            <a:ext cx="8382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2362200" y="3733800"/>
            <a:ext cx="4184650" cy="679450"/>
            <a:chOff x="1296" y="2496"/>
            <a:chExt cx="2636" cy="428"/>
          </a:xfrm>
        </p:grpSpPr>
        <p:sp>
          <p:nvSpPr>
            <p:cNvPr id="279616" name="Text Box 86"/>
            <p:cNvSpPr txBox="1">
              <a:spLocks noChangeArrowheads="1"/>
            </p:cNvSpPr>
            <p:nvPr/>
          </p:nvSpPr>
          <p:spPr bwMode="auto">
            <a:xfrm>
              <a:off x="1296" y="2496"/>
              <a:ext cx="480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命題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確定</a:t>
              </a:r>
            </a:p>
          </p:txBody>
        </p:sp>
        <p:sp>
          <p:nvSpPr>
            <p:cNvPr id="279617" name="Text Box 87"/>
            <p:cNvSpPr txBox="1">
              <a:spLocks noChangeArrowheads="1"/>
            </p:cNvSpPr>
            <p:nvPr/>
          </p:nvSpPr>
          <p:spPr bwMode="auto">
            <a:xfrm>
              <a:off x="1728" y="2496"/>
              <a:ext cx="476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279618" name="Text Box 88"/>
            <p:cNvSpPr txBox="1">
              <a:spLocks noChangeArrowheads="1"/>
            </p:cNvSpPr>
            <p:nvPr/>
          </p:nvSpPr>
          <p:spPr bwMode="auto">
            <a:xfrm>
              <a:off x="2208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方法</a:t>
              </a:r>
            </a:p>
          </p:txBody>
        </p:sp>
        <p:sp>
          <p:nvSpPr>
            <p:cNvPr id="279619" name="Text Box 89"/>
            <p:cNvSpPr txBox="1">
              <a:spLocks noChangeArrowheads="1"/>
            </p:cNvSpPr>
            <p:nvPr/>
          </p:nvSpPr>
          <p:spPr bwMode="auto">
            <a:xfrm>
              <a:off x="2640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方案</a:t>
              </a:r>
            </a:p>
          </p:txBody>
        </p:sp>
        <p:sp>
          <p:nvSpPr>
            <p:cNvPr id="279620" name="Text Box 90"/>
            <p:cNvSpPr txBox="1">
              <a:spLocks noChangeArrowheads="1"/>
            </p:cNvSpPr>
            <p:nvPr/>
          </p:nvSpPr>
          <p:spPr bwMode="auto">
            <a:xfrm>
              <a:off x="3072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分析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驗證</a:t>
              </a:r>
            </a:p>
          </p:txBody>
        </p:sp>
        <p:sp>
          <p:nvSpPr>
            <p:cNvPr id="279621" name="Text Box 91"/>
            <p:cNvSpPr txBox="1">
              <a:spLocks noChangeArrowheads="1"/>
            </p:cNvSpPr>
            <p:nvPr/>
          </p:nvSpPr>
          <p:spPr bwMode="auto">
            <a:xfrm>
              <a:off x="3504" y="2496"/>
              <a:ext cx="428" cy="42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檢討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調整</a:t>
              </a:r>
            </a:p>
          </p:txBody>
        </p:sp>
      </p:grpSp>
      <p:grpSp>
        <p:nvGrpSpPr>
          <p:cNvPr id="13" name="Group 92"/>
          <p:cNvGrpSpPr>
            <a:grpSpLocks/>
          </p:cNvGrpSpPr>
          <p:nvPr/>
        </p:nvGrpSpPr>
        <p:grpSpPr bwMode="auto">
          <a:xfrm>
            <a:off x="6372225" y="1052513"/>
            <a:ext cx="2411413" cy="1562100"/>
            <a:chOff x="4014" y="663"/>
            <a:chExt cx="1519" cy="984"/>
          </a:xfrm>
        </p:grpSpPr>
        <p:sp>
          <p:nvSpPr>
            <p:cNvPr id="279614" name="AutoShape 93"/>
            <p:cNvSpPr>
              <a:spLocks noChangeArrowheads="1"/>
            </p:cNvSpPr>
            <p:nvPr/>
          </p:nvSpPr>
          <p:spPr bwMode="auto">
            <a:xfrm>
              <a:off x="4014" y="663"/>
              <a:ext cx="1519" cy="984"/>
            </a:xfrm>
            <a:prstGeom prst="wedgeEllipseCallout">
              <a:avLst>
                <a:gd name="adj1" fmla="val -80417"/>
                <a:gd name="adj2" fmla="val 136685"/>
              </a:avLst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專業功能型知識研發機制：</a:t>
              </a:r>
            </a:p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化概念為行動</a:t>
              </a:r>
            </a:p>
            <a:p>
              <a:pPr algn="ctr"/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管理研發流程</a:t>
              </a:r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79615" name="Rectangle 94"/>
            <p:cNvSpPr>
              <a:spLocks noChangeArrowheads="1"/>
            </p:cNvSpPr>
            <p:nvPr/>
          </p:nvSpPr>
          <p:spPr bwMode="auto">
            <a:xfrm>
              <a:off x="4059" y="935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  <p:sp>
        <p:nvSpPr>
          <p:cNvPr id="1759327" name="AutoShape 95"/>
          <p:cNvSpPr>
            <a:spLocks noChangeArrowheads="1"/>
          </p:cNvSpPr>
          <p:nvPr/>
        </p:nvSpPr>
        <p:spPr bwMode="auto">
          <a:xfrm>
            <a:off x="0" y="2133600"/>
            <a:ext cx="2051050" cy="790575"/>
          </a:xfrm>
          <a:prstGeom prst="wedgeEllipseCallout">
            <a:avLst>
              <a:gd name="adj1" fmla="val 51704"/>
              <a:gd name="adj2" fmla="val 149801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知識動態</a:t>
            </a:r>
          </a:p>
          <a:p>
            <a:pPr algn="ctr"/>
            <a:r>
              <a:rPr lang="zh-TW" altLang="en-US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均衡流程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59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9283" grpId="0" animBg="1" autoUpdateAnimBg="0"/>
      <p:bldP spid="17593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A7451-16FE-437F-B259-3DDE57546B48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08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</a:t>
            </a:r>
          </a:p>
        </p:txBody>
      </p:sp>
      <p:graphicFrame>
        <p:nvGraphicFramePr>
          <p:cNvPr id="2082851" name="Group 35"/>
          <p:cNvGraphicFramePr>
            <a:graphicFrameLocks noGrp="1"/>
          </p:cNvGraphicFramePr>
          <p:nvPr>
            <p:ph type="tbl" idx="1"/>
          </p:nvPr>
        </p:nvGraphicFramePr>
        <p:xfrm>
          <a:off x="468313" y="908050"/>
          <a:ext cx="8208962" cy="5191443"/>
        </p:xfrm>
        <a:graphic>
          <a:graphicData uri="http://schemas.openxmlformats.org/drawingml/2006/table">
            <a:tbl>
              <a:tblPr/>
              <a:tblGrid>
                <a:gridCol w="1406525"/>
                <a:gridCol w="1643062"/>
                <a:gridCol w="1641475"/>
                <a:gridCol w="1563688"/>
                <a:gridCol w="1954212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Strategic planning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Create strategic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 to promote participation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Arena to air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reassure audiences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Decision making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Rational process to get right 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Open process to build commit-ment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gain or use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build values, bonding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Reorganiz-ing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Improve structure/ environment fit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Balance needs and tasks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Reallocate power, form new coalitions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Image of accountability, responsiveness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80612" name="Rectangle 36"/>
          <p:cNvSpPr>
            <a:spLocks noChangeArrowheads="1"/>
          </p:cNvSpPr>
          <p:nvPr/>
        </p:nvSpPr>
        <p:spPr bwMode="auto">
          <a:xfrm>
            <a:off x="881063" y="6084888"/>
            <a:ext cx="743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/>
              <a:t>2003 by Joan V. Gallos and Jossey-Bass/A Wiley Company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58841-DD8B-4FEE-835C-74C1E1813D79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208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Realities, Cont.</a:t>
            </a:r>
          </a:p>
        </p:txBody>
      </p:sp>
      <p:graphicFrame>
        <p:nvGraphicFramePr>
          <p:cNvPr id="2083876" name="Group 36"/>
          <p:cNvGraphicFramePr>
            <a:graphicFrameLocks noGrp="1"/>
          </p:cNvGraphicFramePr>
          <p:nvPr>
            <p:ph type="tbl" idx="1"/>
          </p:nvPr>
        </p:nvGraphicFramePr>
        <p:xfrm>
          <a:off x="395288" y="981075"/>
          <a:ext cx="8289925" cy="5370195"/>
        </p:xfrm>
        <a:graphic>
          <a:graphicData uri="http://schemas.openxmlformats.org/drawingml/2006/table">
            <a:tbl>
              <a:tblPr/>
              <a:tblGrid>
                <a:gridCol w="1657350"/>
                <a:gridCol w="1658937"/>
                <a:gridCol w="1657350"/>
                <a:gridCol w="1658938"/>
                <a:gridCol w="165735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Evaluating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Allocate rewards, control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Help people grow and develop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exercise power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Occasion to play roles in organiza-tional drama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Approaching conflict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Authorities resolve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Individuals confront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Bargaining, forcing, manipulating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Develop shared values, 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Goal setting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Keep organization headed in right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Keep people involved and informed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Let people make their interests known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Develop symbols, shared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9F090-1E2F-4674-BC6F-EFAB220A7C4C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208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Realities, Cont.</a:t>
            </a:r>
          </a:p>
        </p:txBody>
      </p:sp>
      <p:graphicFrame>
        <p:nvGraphicFramePr>
          <p:cNvPr id="2084901" name="Group 37"/>
          <p:cNvGraphicFramePr>
            <a:graphicFrameLocks noGrp="1"/>
          </p:cNvGraphicFramePr>
          <p:nvPr>
            <p:ph type="tbl" idx="1"/>
          </p:nvPr>
        </p:nvGraphicFramePr>
        <p:xfrm>
          <a:off x="539750" y="1052513"/>
          <a:ext cx="8064500" cy="5458143"/>
        </p:xfrm>
        <a:graphic>
          <a:graphicData uri="http://schemas.openxmlformats.org/drawingml/2006/table">
            <a:tbl>
              <a:tblPr/>
              <a:tblGrid>
                <a:gridCol w="1674813"/>
                <a:gridCol w="1597025"/>
                <a:gridCol w="1598612"/>
                <a:gridCol w="1597025"/>
                <a:gridCol w="1597025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Communica-tion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Transmit facts, 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Exchange information, needs, feelings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Influence or manipulate others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Tell stories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Formal occasions to make decisions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Informal occasions for involvement, sharing feelings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Competitive occasions to score 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Sacred occasions to celebrate, transform culture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Motivation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Economic incentives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Growth, self-actualization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Coercion, manipulation, seduction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Symbols, celebrations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CD178-F73F-4623-A290-26BBE4D7D008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629188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3644900"/>
            <a:ext cx="7308850" cy="1143000"/>
          </a:xfrm>
          <a:solidFill>
            <a:srgbClr val="FFFF99"/>
          </a:solidFill>
          <a:ln w="57150" cmpd="thickThin">
            <a:solidFill>
              <a:srgbClr val="FFFF99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>
                <a:solidFill>
                  <a:schemeClr val="bg2"/>
                </a:solidFill>
              </a:rPr>
              <a:t>選擇企業關鍵流程</a:t>
            </a:r>
            <a:br>
              <a:rPr lang="zh-TW" altLang="en-US" sz="3600" smtClean="0">
                <a:solidFill>
                  <a:schemeClr val="bg2"/>
                </a:solidFill>
              </a:rPr>
            </a:br>
            <a:r>
              <a:rPr lang="zh-TW" altLang="en-US" sz="3600" smtClean="0">
                <a:solidFill>
                  <a:schemeClr val="bg2"/>
                </a:solidFill>
              </a:rPr>
              <a:t>並根據</a:t>
            </a:r>
            <a:r>
              <a:rPr lang="zh-TW" altLang="en-US" sz="3600" u="sng" smtClean="0">
                <a:solidFill>
                  <a:schemeClr val="bg2"/>
                </a:solidFill>
              </a:rPr>
              <a:t>           </a:t>
            </a:r>
            <a:r>
              <a:rPr lang="zh-TW" altLang="en-US" sz="3600" smtClean="0">
                <a:solidFill>
                  <a:schemeClr val="bg2"/>
                </a:solidFill>
              </a:rPr>
              <a:t>融入知識管理流程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95288" y="1125538"/>
            <a:ext cx="8748712" cy="3382962"/>
            <a:chOff x="113" y="845"/>
            <a:chExt cx="5511" cy="2131"/>
          </a:xfrm>
        </p:grpSpPr>
        <p:sp>
          <p:nvSpPr>
            <p:cNvPr id="283654" name="AutoShape 6"/>
            <p:cNvSpPr>
              <a:spLocks noChangeArrowheads="1"/>
            </p:cNvSpPr>
            <p:nvPr/>
          </p:nvSpPr>
          <p:spPr bwMode="auto">
            <a:xfrm>
              <a:off x="3742" y="1298"/>
              <a:ext cx="1882" cy="720"/>
            </a:xfrm>
            <a:prstGeom prst="wedgeEllipseCallout">
              <a:avLst>
                <a:gd name="adj1" fmla="val -126088"/>
                <a:gd name="adj2" fmla="val 178056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 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 落實常規</a:t>
              </a:r>
            </a:p>
            <a:p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作業流程</a:t>
              </a:r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5" name="Rectangle 7"/>
            <p:cNvSpPr>
              <a:spLocks noChangeArrowheads="1"/>
            </p:cNvSpPr>
            <p:nvPr/>
          </p:nvSpPr>
          <p:spPr bwMode="auto">
            <a:xfrm>
              <a:off x="3878" y="1570"/>
              <a:ext cx="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283656" name="AutoShape 9"/>
            <p:cNvSpPr>
              <a:spLocks noChangeArrowheads="1"/>
            </p:cNvSpPr>
            <p:nvPr/>
          </p:nvSpPr>
          <p:spPr bwMode="auto">
            <a:xfrm>
              <a:off x="385" y="1344"/>
              <a:ext cx="1914" cy="679"/>
            </a:xfrm>
            <a:prstGeom prst="wedgeEllipseCallout">
              <a:avLst>
                <a:gd name="adj1" fmla="val 50208"/>
                <a:gd name="adj2" fmla="val 191384"/>
              </a:avLst>
            </a:prstGeom>
            <a:solidFill>
              <a:srgbClr val="FF5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標竿學習流程</a:t>
              </a:r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7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258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83658" name="AutoShape 13"/>
            <p:cNvSpPr>
              <a:spLocks noChangeArrowheads="1"/>
            </p:cNvSpPr>
            <p:nvPr/>
          </p:nvSpPr>
          <p:spPr bwMode="auto">
            <a:xfrm>
              <a:off x="2154" y="845"/>
              <a:ext cx="1519" cy="984"/>
            </a:xfrm>
            <a:prstGeom prst="wedgeEllipseCallout">
              <a:avLst>
                <a:gd name="adj1" fmla="val -41375"/>
                <a:gd name="adj2" fmla="val 163616"/>
              </a:avLst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A      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型知識研發機制：</a:t>
              </a:r>
            </a:p>
            <a:p>
              <a:pPr algn="ctr"/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化概念為行動</a:t>
              </a:r>
            </a:p>
            <a:p>
              <a:pPr algn="ctr"/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管理研發流程</a:t>
              </a:r>
              <a:r>
                <a:rPr lang="en-US" altLang="zh-TW" b="1">
                  <a:solidFill>
                    <a:srgbClr val="996633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  <p:sp>
          <p:nvSpPr>
            <p:cNvPr id="283659" name="Line 14"/>
            <p:cNvSpPr>
              <a:spLocks noChangeShapeType="1"/>
            </p:cNvSpPr>
            <p:nvPr/>
          </p:nvSpPr>
          <p:spPr bwMode="auto">
            <a:xfrm>
              <a:off x="2608" y="1071"/>
              <a:ext cx="182" cy="0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3660" name="Rectangle 15"/>
            <p:cNvSpPr>
              <a:spLocks noChangeArrowheads="1"/>
            </p:cNvSpPr>
            <p:nvPr/>
          </p:nvSpPr>
          <p:spPr bwMode="auto">
            <a:xfrm>
              <a:off x="2245" y="1207"/>
              <a:ext cx="2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  <p:sp>
          <p:nvSpPr>
            <p:cNvPr id="283661" name="AutoShape 16"/>
            <p:cNvSpPr>
              <a:spLocks noChangeArrowheads="1"/>
            </p:cNvSpPr>
            <p:nvPr/>
          </p:nvSpPr>
          <p:spPr bwMode="auto">
            <a:xfrm>
              <a:off x="113" y="2478"/>
              <a:ext cx="1292" cy="498"/>
            </a:xfrm>
            <a:prstGeom prst="wedgeEllipseCallout">
              <a:avLst>
                <a:gd name="adj1" fmla="val 120199"/>
                <a:gd name="adj2" fmla="val 49398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AB</a:t>
              </a:r>
              <a:r>
                <a:rPr lang="zh-TW" altLang="en-US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知識動態</a:t>
              </a:r>
            </a:p>
            <a:p>
              <a:pPr algn="ctr"/>
              <a:r>
                <a:rPr lang="zh-TW" altLang="en-US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均衡流程</a:t>
              </a:r>
            </a:p>
          </p:txBody>
        </p:sp>
      </p:grpSp>
      <p:pic>
        <p:nvPicPr>
          <p:cNvPr id="283653" name="Picture 19" descr="j023468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5084763"/>
            <a:ext cx="1104900" cy="1209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0F01-EB0A-4074-87ED-51EA76657484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284675" name="Rectangle 49"/>
          <p:cNvSpPr>
            <a:spLocks noChangeArrowheads="1"/>
          </p:cNvSpPr>
          <p:nvPr/>
        </p:nvSpPr>
        <p:spPr bwMode="auto">
          <a:xfrm>
            <a:off x="250825" y="765175"/>
            <a:ext cx="8713788" cy="55435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6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流程合一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0213" y="1719263"/>
            <a:ext cx="990600" cy="944562"/>
            <a:chOff x="271" y="1253"/>
            <a:chExt cx="624" cy="595"/>
          </a:xfrm>
        </p:grpSpPr>
        <p:sp>
          <p:nvSpPr>
            <p:cNvPr id="284714" name="Line 4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5" name="Text Box 5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1769478" name="Rectangle 6"/>
          <p:cNvSpPr>
            <a:spLocks noChangeArrowheads="1"/>
          </p:cNvSpPr>
          <p:nvPr/>
        </p:nvSpPr>
        <p:spPr bwMode="auto">
          <a:xfrm>
            <a:off x="1465263" y="21685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0550" y="1809750"/>
            <a:ext cx="990600" cy="854075"/>
            <a:chOff x="1972" y="1310"/>
            <a:chExt cx="624" cy="538"/>
          </a:xfrm>
        </p:grpSpPr>
        <p:sp>
          <p:nvSpPr>
            <p:cNvPr id="284712" name="Line 8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3" name="Text Box 9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1769482" name="Rectangle 10"/>
          <p:cNvSpPr>
            <a:spLocks noChangeArrowheads="1"/>
          </p:cNvSpPr>
          <p:nvPr/>
        </p:nvSpPr>
        <p:spPr bwMode="auto">
          <a:xfrm>
            <a:off x="4211638" y="21685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876925" y="1854200"/>
            <a:ext cx="990600" cy="854075"/>
            <a:chOff x="3702" y="1338"/>
            <a:chExt cx="624" cy="538"/>
          </a:xfrm>
        </p:grpSpPr>
        <p:sp>
          <p:nvSpPr>
            <p:cNvPr id="284710" name="Line 12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11" name="Text Box 13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1769486" name="Rectangle 14"/>
          <p:cNvSpPr>
            <a:spLocks noChangeArrowheads="1"/>
          </p:cNvSpPr>
          <p:nvPr/>
        </p:nvSpPr>
        <p:spPr bwMode="auto">
          <a:xfrm>
            <a:off x="6956425" y="22129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185988" y="3203575"/>
            <a:ext cx="1979612" cy="1441450"/>
            <a:chOff x="1377" y="2188"/>
            <a:chExt cx="1247" cy="908"/>
          </a:xfrm>
        </p:grpSpPr>
        <p:sp>
          <p:nvSpPr>
            <p:cNvPr id="284707" name="Line 16"/>
            <p:cNvSpPr>
              <a:spLocks noChangeShapeType="1"/>
            </p:cNvSpPr>
            <p:nvPr/>
          </p:nvSpPr>
          <p:spPr bwMode="auto">
            <a:xfrm>
              <a:off x="1405" y="3067"/>
              <a:ext cx="121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8" name="Line 17"/>
            <p:cNvSpPr>
              <a:spLocks noChangeShapeType="1"/>
            </p:cNvSpPr>
            <p:nvPr/>
          </p:nvSpPr>
          <p:spPr bwMode="auto">
            <a:xfrm flipV="1">
              <a:off x="1405" y="2188"/>
              <a:ext cx="0" cy="90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9" name="Text Box 18"/>
            <p:cNvSpPr txBox="1">
              <a:spLocks noChangeArrowheads="1"/>
            </p:cNvSpPr>
            <p:nvPr/>
          </p:nvSpPr>
          <p:spPr bwMode="auto">
            <a:xfrm>
              <a:off x="1377" y="2585"/>
              <a:ext cx="11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知識</a:t>
              </a:r>
            </a:p>
            <a:p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(care why,  know what)</a:t>
              </a:r>
            </a:p>
          </p:txBody>
        </p:sp>
      </p:grpSp>
      <p:sp>
        <p:nvSpPr>
          <p:cNvPr id="1769491" name="Rectangle 19"/>
          <p:cNvSpPr>
            <a:spLocks noChangeArrowheads="1"/>
          </p:cNvSpPr>
          <p:nvPr/>
        </p:nvSpPr>
        <p:spPr bwMode="auto">
          <a:xfrm>
            <a:off x="4211638" y="4057650"/>
            <a:ext cx="1576387" cy="944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知識建構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與管理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830888" y="3292475"/>
            <a:ext cx="1935162" cy="1350963"/>
            <a:chOff x="3673" y="2244"/>
            <a:chExt cx="1219" cy="851"/>
          </a:xfrm>
        </p:grpSpPr>
        <p:sp>
          <p:nvSpPr>
            <p:cNvPr id="284704" name="Line 21"/>
            <p:cNvSpPr>
              <a:spLocks noChangeShapeType="1"/>
            </p:cNvSpPr>
            <p:nvPr/>
          </p:nvSpPr>
          <p:spPr bwMode="auto">
            <a:xfrm flipH="1">
              <a:off x="3673" y="3067"/>
              <a:ext cx="119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5" name="Text Box 22"/>
            <p:cNvSpPr txBox="1">
              <a:spLocks noChangeArrowheads="1"/>
            </p:cNvSpPr>
            <p:nvPr/>
          </p:nvSpPr>
          <p:spPr bwMode="auto">
            <a:xfrm>
              <a:off x="4070" y="280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內部更新知識</a:t>
              </a:r>
            </a:p>
          </p:txBody>
        </p:sp>
        <p:sp>
          <p:nvSpPr>
            <p:cNvPr id="284706" name="Line 23"/>
            <p:cNvSpPr>
              <a:spLocks noChangeShapeType="1"/>
            </p:cNvSpPr>
            <p:nvPr/>
          </p:nvSpPr>
          <p:spPr bwMode="auto">
            <a:xfrm>
              <a:off x="4892" y="2244"/>
              <a:ext cx="0" cy="85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976813" y="3157538"/>
            <a:ext cx="2273300" cy="855662"/>
            <a:chOff x="3135" y="2159"/>
            <a:chExt cx="1432" cy="539"/>
          </a:xfrm>
        </p:grpSpPr>
        <p:sp>
          <p:nvSpPr>
            <p:cNvPr id="284702" name="Line 25"/>
            <p:cNvSpPr>
              <a:spLocks noChangeShapeType="1"/>
            </p:cNvSpPr>
            <p:nvPr/>
          </p:nvSpPr>
          <p:spPr bwMode="auto">
            <a:xfrm flipV="1">
              <a:off x="3135" y="2159"/>
              <a:ext cx="0" cy="53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703" name="Text Box 26"/>
            <p:cNvSpPr txBox="1">
              <a:spLocks noChangeArrowheads="1"/>
            </p:cNvSpPr>
            <p:nvPr/>
          </p:nvSpPr>
          <p:spPr bwMode="auto">
            <a:xfrm>
              <a:off x="3162" y="2173"/>
              <a:ext cx="140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</a:t>
              </a:r>
            </a:p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識 </a:t>
              </a:r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(know how, know why)</a:t>
              </a:r>
            </a:p>
          </p:txBody>
        </p:sp>
      </p:grpSp>
      <p:sp>
        <p:nvSpPr>
          <p:cNvPr id="1769499" name="Text Box 27"/>
          <p:cNvSpPr txBox="1">
            <a:spLocks noChangeArrowheads="1"/>
          </p:cNvSpPr>
          <p:nvPr/>
        </p:nvSpPr>
        <p:spPr bwMode="auto">
          <a:xfrm>
            <a:off x="1016000" y="11334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1769500" name="Text Box 28"/>
          <p:cNvSpPr txBox="1">
            <a:spLocks noChangeArrowheads="1"/>
          </p:cNvSpPr>
          <p:nvPr/>
        </p:nvSpPr>
        <p:spPr bwMode="auto">
          <a:xfrm>
            <a:off x="3627438" y="11334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1769501" name="Text Box 29"/>
          <p:cNvSpPr txBox="1">
            <a:spLocks noChangeArrowheads="1"/>
          </p:cNvSpPr>
          <p:nvPr/>
        </p:nvSpPr>
        <p:spPr bwMode="auto">
          <a:xfrm>
            <a:off x="6416675" y="11334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141538" y="5094288"/>
            <a:ext cx="3003550" cy="1169987"/>
            <a:chOff x="1349" y="3209"/>
            <a:chExt cx="1892" cy="737"/>
          </a:xfrm>
        </p:grpSpPr>
        <p:sp>
          <p:nvSpPr>
            <p:cNvPr id="284697" name="Rectangle 31"/>
            <p:cNvSpPr>
              <a:spLocks noChangeArrowheads="1"/>
            </p:cNvSpPr>
            <p:nvPr/>
          </p:nvSpPr>
          <p:spPr bwMode="auto">
            <a:xfrm>
              <a:off x="1349" y="3351"/>
              <a:ext cx="993" cy="59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標竿</a:t>
              </a:r>
            </a:p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341" y="3209"/>
              <a:ext cx="823" cy="454"/>
              <a:chOff x="2341" y="3209"/>
              <a:chExt cx="766" cy="453"/>
            </a:xfrm>
          </p:grpSpPr>
          <p:sp>
            <p:nvSpPr>
              <p:cNvPr id="284700" name="Line 33"/>
              <p:cNvSpPr>
                <a:spLocks noChangeShapeType="1"/>
              </p:cNvSpPr>
              <p:nvPr/>
            </p:nvSpPr>
            <p:spPr bwMode="auto">
              <a:xfrm>
                <a:off x="2341" y="3634"/>
                <a:ext cx="76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4701" name="Line 34"/>
              <p:cNvSpPr>
                <a:spLocks noChangeShapeType="1"/>
              </p:cNvSpPr>
              <p:nvPr/>
            </p:nvSpPr>
            <p:spPr bwMode="auto">
              <a:xfrm flipV="1">
                <a:off x="3107" y="3209"/>
                <a:ext cx="0" cy="45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84699" name="Text Box 35"/>
            <p:cNvSpPr txBox="1">
              <a:spLocks noChangeArrowheads="1"/>
            </p:cNvSpPr>
            <p:nvPr/>
          </p:nvSpPr>
          <p:spPr bwMode="auto">
            <a:xfrm>
              <a:off x="2453" y="341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外部更新知識</a:t>
              </a:r>
            </a:p>
          </p:txBody>
        </p:sp>
      </p:grpSp>
      <p:sp>
        <p:nvSpPr>
          <p:cNvPr id="1769508" name="Text Box 36"/>
          <p:cNvSpPr txBox="1">
            <a:spLocks noChangeArrowheads="1"/>
          </p:cNvSpPr>
          <p:nvPr/>
        </p:nvSpPr>
        <p:spPr bwMode="auto">
          <a:xfrm>
            <a:off x="1619250" y="8366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策略型知識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69509" name="Text Box 37"/>
          <p:cNvSpPr txBox="1">
            <a:spLocks noChangeArrowheads="1"/>
          </p:cNvSpPr>
          <p:nvPr/>
        </p:nvSpPr>
        <p:spPr bwMode="auto">
          <a:xfrm>
            <a:off x="4427538" y="8366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操作型知識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2195513" y="1736725"/>
            <a:ext cx="5545137" cy="468313"/>
            <a:chOff x="1383" y="1094"/>
            <a:chExt cx="3493" cy="295"/>
          </a:xfrm>
        </p:grpSpPr>
        <p:sp>
          <p:nvSpPr>
            <p:cNvPr id="284694" name="Line 39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695" name="Line 40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4696" name="Line 41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6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6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6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155" decel="100000"/>
                                        <p:tgtEl>
                                          <p:spTgt spid="1769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155" decel="100000"/>
                                        <p:tgtEl>
                                          <p:spTgt spid="1769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1155" fill="hold"/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155" fill="hold"/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155" decel="100000"/>
                                        <p:tgtEl>
                                          <p:spTgt spid="17695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155" decel="100000"/>
                                        <p:tgtEl>
                                          <p:spTgt spid="17695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155" fill="hold"/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155" fill="hold"/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6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9478" grpId="0" animBg="1"/>
      <p:bldP spid="1769482" grpId="0" animBg="1"/>
      <p:bldP spid="1769486" grpId="0" animBg="1"/>
      <p:bldP spid="1769491" grpId="0" animBg="1"/>
      <p:bldP spid="1769499" grpId="0" animBg="1"/>
      <p:bldP spid="1769500" grpId="0" animBg="1"/>
      <p:bldP spid="1769501" grpId="0" animBg="1"/>
      <p:bldP spid="1769508" grpId="0"/>
      <p:bldP spid="17695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BAF3A-91EC-4CCF-9DE0-159DFE31CDD3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85699" name="Rectangle 2"/>
          <p:cNvSpPr>
            <a:spLocks noChangeArrowheads="1"/>
          </p:cNvSpPr>
          <p:nvPr/>
        </p:nvSpPr>
        <p:spPr bwMode="auto">
          <a:xfrm>
            <a:off x="250825" y="1196975"/>
            <a:ext cx="8713788" cy="5256213"/>
          </a:xfrm>
          <a:prstGeom prst="rec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流程脫節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85763" y="2214563"/>
            <a:ext cx="990600" cy="944562"/>
            <a:chOff x="271" y="1253"/>
            <a:chExt cx="624" cy="595"/>
          </a:xfrm>
        </p:grpSpPr>
        <p:sp>
          <p:nvSpPr>
            <p:cNvPr id="285727" name="Line 72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8" name="Text Box 73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285702" name="Rectangle 74"/>
          <p:cNvSpPr>
            <a:spLocks noChangeArrowheads="1"/>
          </p:cNvSpPr>
          <p:nvPr/>
        </p:nvSpPr>
        <p:spPr bwMode="auto">
          <a:xfrm>
            <a:off x="1420813" y="26638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3086100" y="2305050"/>
            <a:ext cx="990600" cy="854075"/>
            <a:chOff x="1972" y="1310"/>
            <a:chExt cx="624" cy="538"/>
          </a:xfrm>
        </p:grpSpPr>
        <p:sp>
          <p:nvSpPr>
            <p:cNvPr id="285725" name="Line 76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6" name="Text Box 77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285704" name="Rectangle 78"/>
          <p:cNvSpPr>
            <a:spLocks noChangeArrowheads="1"/>
          </p:cNvSpPr>
          <p:nvPr/>
        </p:nvSpPr>
        <p:spPr bwMode="auto">
          <a:xfrm>
            <a:off x="4167188" y="26638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5832475" y="2349500"/>
            <a:ext cx="990600" cy="854075"/>
            <a:chOff x="3702" y="1338"/>
            <a:chExt cx="624" cy="538"/>
          </a:xfrm>
        </p:grpSpPr>
        <p:sp>
          <p:nvSpPr>
            <p:cNvPr id="285723" name="Line 80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4" name="Text Box 81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285706" name="Rectangle 82"/>
          <p:cNvSpPr>
            <a:spLocks noChangeArrowheads="1"/>
          </p:cNvSpPr>
          <p:nvPr/>
        </p:nvSpPr>
        <p:spPr bwMode="auto">
          <a:xfrm>
            <a:off x="6911975" y="27082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sp>
        <p:nvSpPr>
          <p:cNvPr id="285707" name="Line 83"/>
          <p:cNvSpPr>
            <a:spLocks noChangeShapeType="1"/>
          </p:cNvSpPr>
          <p:nvPr/>
        </p:nvSpPr>
        <p:spPr bwMode="auto">
          <a:xfrm>
            <a:off x="2185988" y="5094288"/>
            <a:ext cx="1935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08" name="Line 84"/>
          <p:cNvSpPr>
            <a:spLocks noChangeShapeType="1"/>
          </p:cNvSpPr>
          <p:nvPr/>
        </p:nvSpPr>
        <p:spPr bwMode="auto">
          <a:xfrm flipV="1">
            <a:off x="2185988" y="3698875"/>
            <a:ext cx="0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09" name="Text Box 85"/>
          <p:cNvSpPr txBox="1">
            <a:spLocks noChangeArrowheads="1"/>
          </p:cNvSpPr>
          <p:nvPr/>
        </p:nvSpPr>
        <p:spPr bwMode="auto">
          <a:xfrm>
            <a:off x="2141538" y="4329113"/>
            <a:ext cx="184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知識</a:t>
            </a:r>
          </a:p>
          <a:p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(care why,  know what)</a:t>
            </a:r>
          </a:p>
        </p:txBody>
      </p:sp>
      <p:sp>
        <p:nvSpPr>
          <p:cNvPr id="285710" name="Line 86"/>
          <p:cNvSpPr>
            <a:spLocks noChangeShapeType="1"/>
          </p:cNvSpPr>
          <p:nvPr/>
        </p:nvSpPr>
        <p:spPr bwMode="auto">
          <a:xfrm flipV="1">
            <a:off x="4932363" y="3652838"/>
            <a:ext cx="0" cy="8556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5711" name="Text Box 87"/>
          <p:cNvSpPr txBox="1">
            <a:spLocks noChangeArrowheads="1"/>
          </p:cNvSpPr>
          <p:nvPr/>
        </p:nvSpPr>
        <p:spPr bwMode="auto">
          <a:xfrm>
            <a:off x="4975225" y="3675063"/>
            <a:ext cx="223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</a:t>
            </a:r>
          </a:p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識 </a:t>
            </a:r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(know how, know why)</a:t>
            </a:r>
          </a:p>
        </p:txBody>
      </p:sp>
      <p:sp>
        <p:nvSpPr>
          <p:cNvPr id="285712" name="Text Box 88"/>
          <p:cNvSpPr txBox="1">
            <a:spLocks noChangeArrowheads="1"/>
          </p:cNvSpPr>
          <p:nvPr/>
        </p:nvSpPr>
        <p:spPr bwMode="auto">
          <a:xfrm>
            <a:off x="971550" y="16287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285713" name="Text Box 89"/>
          <p:cNvSpPr txBox="1">
            <a:spLocks noChangeArrowheads="1"/>
          </p:cNvSpPr>
          <p:nvPr/>
        </p:nvSpPr>
        <p:spPr bwMode="auto">
          <a:xfrm>
            <a:off x="3582988" y="16287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285714" name="Text Box 90"/>
          <p:cNvSpPr txBox="1">
            <a:spLocks noChangeArrowheads="1"/>
          </p:cNvSpPr>
          <p:nvPr/>
        </p:nvSpPr>
        <p:spPr bwMode="auto">
          <a:xfrm>
            <a:off x="6372225" y="16287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sp>
        <p:nvSpPr>
          <p:cNvPr id="1774683" name="Text Box 91"/>
          <p:cNvSpPr txBox="1">
            <a:spLocks noChangeArrowheads="1"/>
          </p:cNvSpPr>
          <p:nvPr/>
        </p:nvSpPr>
        <p:spPr bwMode="auto">
          <a:xfrm>
            <a:off x="1187450" y="126841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偏見的策略型知識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4684" name="Text Box 92"/>
          <p:cNvSpPr txBox="1">
            <a:spLocks noChangeArrowheads="1"/>
          </p:cNvSpPr>
          <p:nvPr/>
        </p:nvSpPr>
        <p:spPr bwMode="auto">
          <a:xfrm>
            <a:off x="3995738" y="1268413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僵化的操作型知識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151063" y="2232025"/>
            <a:ext cx="5545137" cy="468313"/>
            <a:chOff x="1383" y="1094"/>
            <a:chExt cx="3493" cy="295"/>
          </a:xfrm>
        </p:grpSpPr>
        <p:sp>
          <p:nvSpPr>
            <p:cNvPr id="285720" name="Line 94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1" name="Line 95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5722" name="Line 96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5718" name="AutoShape 97"/>
          <p:cNvSpPr>
            <a:spLocks noChangeArrowheads="1"/>
          </p:cNvSpPr>
          <p:nvPr/>
        </p:nvSpPr>
        <p:spPr bwMode="auto">
          <a:xfrm>
            <a:off x="3806825" y="4483100"/>
            <a:ext cx="2790825" cy="1214438"/>
          </a:xfrm>
          <a:prstGeom prst="cloudCallout">
            <a:avLst>
              <a:gd name="adj1" fmla="val 67861"/>
              <a:gd name="adj2" fmla="val 53139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偏見與僵化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</a:t>
            </a:r>
          </a:p>
          <a:p>
            <a:pPr algn="ctr"/>
            <a:endParaRPr lang="en-US" altLang="zh-TW" sz="2400">
              <a:ea typeface="標楷體" pitchFamily="65" charset="-120"/>
            </a:endParaRPr>
          </a:p>
        </p:txBody>
      </p:sp>
      <p:pic>
        <p:nvPicPr>
          <p:cNvPr id="285719" name="Picture 98" descr="j02837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7038" y="4887913"/>
            <a:ext cx="1433512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746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7746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4683" grpId="0"/>
      <p:bldP spid="17746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79AD1-FA31-4C79-A1E8-9E8FC505D504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300035" name="Text Box 2"/>
          <p:cNvSpPr txBox="1">
            <a:spLocks noChangeArrowheads="1"/>
          </p:cNvSpPr>
          <p:nvPr/>
        </p:nvSpPr>
        <p:spPr bwMode="auto">
          <a:xfrm>
            <a:off x="1016000" y="3167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209800"/>
            <a:ext cx="1587500" cy="1319213"/>
            <a:chOff x="2016" y="1425"/>
            <a:chExt cx="1000" cy="831"/>
          </a:xfrm>
        </p:grpSpPr>
        <p:sp>
          <p:nvSpPr>
            <p:cNvPr id="300067" name="Line 4"/>
            <p:cNvSpPr>
              <a:spLocks noChangeShapeType="1"/>
            </p:cNvSpPr>
            <p:nvPr/>
          </p:nvSpPr>
          <p:spPr bwMode="auto">
            <a:xfrm flipV="1">
              <a:off x="2016" y="1584"/>
              <a:ext cx="2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8" name="Text Box 5"/>
            <p:cNvSpPr txBox="1">
              <a:spLocks noChangeArrowheads="1"/>
            </p:cNvSpPr>
            <p:nvPr/>
          </p:nvSpPr>
          <p:spPr bwMode="auto">
            <a:xfrm>
              <a:off x="2304" y="1425"/>
              <a:ext cx="7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14600" y="3833813"/>
            <a:ext cx="1573213" cy="1387475"/>
            <a:chOff x="2016" y="2448"/>
            <a:chExt cx="991" cy="874"/>
          </a:xfrm>
        </p:grpSpPr>
        <p:sp>
          <p:nvSpPr>
            <p:cNvPr id="300065" name="Line 7"/>
            <p:cNvSpPr>
              <a:spLocks noChangeShapeType="1"/>
            </p:cNvSpPr>
            <p:nvPr/>
          </p:nvSpPr>
          <p:spPr bwMode="auto">
            <a:xfrm>
              <a:off x="2016" y="2448"/>
              <a:ext cx="288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6" name="Text Box 8"/>
            <p:cNvSpPr txBox="1">
              <a:spLocks noChangeArrowheads="1"/>
            </p:cNvSpPr>
            <p:nvPr/>
          </p:nvSpPr>
          <p:spPr bwMode="auto">
            <a:xfrm>
              <a:off x="2304" y="3072"/>
              <a:ext cx="7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978275" y="1319213"/>
            <a:ext cx="1743075" cy="1028700"/>
            <a:chOff x="2938" y="864"/>
            <a:chExt cx="1098" cy="648"/>
          </a:xfrm>
        </p:grpSpPr>
        <p:sp>
          <p:nvSpPr>
            <p:cNvPr id="300063" name="Line 10"/>
            <p:cNvSpPr>
              <a:spLocks noChangeShapeType="1"/>
            </p:cNvSpPr>
            <p:nvPr/>
          </p:nvSpPr>
          <p:spPr bwMode="auto">
            <a:xfrm flipV="1">
              <a:off x="2938" y="1152"/>
              <a:ext cx="230" cy="3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4" name="Text Box 11"/>
            <p:cNvSpPr txBox="1">
              <a:spLocks noChangeArrowheads="1"/>
            </p:cNvSpPr>
            <p:nvPr/>
          </p:nvSpPr>
          <p:spPr bwMode="auto">
            <a:xfrm>
              <a:off x="3120" y="864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中高階主管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038600" y="4062413"/>
            <a:ext cx="1606550" cy="914400"/>
            <a:chOff x="2976" y="2592"/>
            <a:chExt cx="1012" cy="576"/>
          </a:xfrm>
        </p:grpSpPr>
        <p:sp>
          <p:nvSpPr>
            <p:cNvPr id="300061" name="Line 13"/>
            <p:cNvSpPr>
              <a:spLocks noChangeShapeType="1"/>
            </p:cNvSpPr>
            <p:nvPr/>
          </p:nvSpPr>
          <p:spPr bwMode="auto">
            <a:xfrm flipV="1">
              <a:off x="2976" y="2832"/>
              <a:ext cx="144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2" name="Text Box 14"/>
            <p:cNvSpPr txBox="1">
              <a:spLocks noChangeArrowheads="1"/>
            </p:cNvSpPr>
            <p:nvPr/>
          </p:nvSpPr>
          <p:spPr bwMode="auto">
            <a:xfrm>
              <a:off x="3072" y="2592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038600" y="4900613"/>
            <a:ext cx="1428750" cy="396875"/>
            <a:chOff x="2976" y="3120"/>
            <a:chExt cx="900" cy="250"/>
          </a:xfrm>
        </p:grpSpPr>
        <p:sp>
          <p:nvSpPr>
            <p:cNvPr id="300059" name="Line 16"/>
            <p:cNvSpPr>
              <a:spLocks noChangeShapeType="1"/>
            </p:cNvSpPr>
            <p:nvPr/>
          </p:nvSpPr>
          <p:spPr bwMode="auto">
            <a:xfrm>
              <a:off x="2976" y="3216"/>
              <a:ext cx="19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60" name="Text Box 17"/>
            <p:cNvSpPr txBox="1">
              <a:spLocks noChangeArrowheads="1"/>
            </p:cNvSpPr>
            <p:nvPr/>
          </p:nvSpPr>
          <p:spPr bwMode="auto">
            <a:xfrm>
              <a:off x="3120" y="312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038600" y="5129213"/>
            <a:ext cx="1530350" cy="1387475"/>
            <a:chOff x="2976" y="3264"/>
            <a:chExt cx="964" cy="874"/>
          </a:xfrm>
        </p:grpSpPr>
        <p:sp>
          <p:nvSpPr>
            <p:cNvPr id="300057" name="Line 19"/>
            <p:cNvSpPr>
              <a:spLocks noChangeShapeType="1"/>
            </p:cNvSpPr>
            <p:nvPr/>
          </p:nvSpPr>
          <p:spPr bwMode="auto">
            <a:xfrm>
              <a:off x="2976" y="3264"/>
              <a:ext cx="144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58" name="Text Box 20"/>
            <p:cNvSpPr txBox="1">
              <a:spLocks noChangeArrowheads="1"/>
            </p:cNvSpPr>
            <p:nvPr/>
          </p:nvSpPr>
          <p:spPr bwMode="auto">
            <a:xfrm>
              <a:off x="3024" y="3696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2000" b="1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978275" y="2500313"/>
            <a:ext cx="1743075" cy="815975"/>
            <a:chOff x="2938" y="1608"/>
            <a:chExt cx="1098" cy="514"/>
          </a:xfrm>
        </p:grpSpPr>
        <p:sp>
          <p:nvSpPr>
            <p:cNvPr id="300055" name="Line 22"/>
            <p:cNvSpPr>
              <a:spLocks noChangeShapeType="1"/>
            </p:cNvSpPr>
            <p:nvPr/>
          </p:nvSpPr>
          <p:spPr bwMode="auto">
            <a:xfrm>
              <a:off x="2938" y="1608"/>
              <a:ext cx="230" cy="3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0056" name="Text Box 23"/>
            <p:cNvSpPr txBox="1">
              <a:spLocks noChangeArrowheads="1"/>
            </p:cNvSpPr>
            <p:nvPr/>
          </p:nvSpPr>
          <p:spPr bwMode="auto">
            <a:xfrm>
              <a:off x="3120" y="187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038600" y="2157413"/>
            <a:ext cx="1428750" cy="396875"/>
            <a:chOff x="2976" y="1392"/>
            <a:chExt cx="900" cy="250"/>
          </a:xfrm>
        </p:grpSpPr>
        <p:sp>
          <p:nvSpPr>
            <p:cNvPr id="300053" name="Text Box 25"/>
            <p:cNvSpPr txBox="1">
              <a:spLocks noChangeArrowheads="1"/>
            </p:cNvSpPr>
            <p:nvPr/>
          </p:nvSpPr>
          <p:spPr bwMode="auto">
            <a:xfrm>
              <a:off x="3120" y="1392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300054" name="Line 26"/>
            <p:cNvSpPr>
              <a:spLocks noChangeShapeType="1"/>
            </p:cNvSpPr>
            <p:nvPr/>
          </p:nvSpPr>
          <p:spPr bwMode="auto">
            <a:xfrm>
              <a:off x="2976" y="1536"/>
              <a:ext cx="1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83035" name="Text Box 27"/>
          <p:cNvSpPr txBox="1">
            <a:spLocks noChangeArrowheads="1"/>
          </p:cNvSpPr>
          <p:nvPr/>
        </p:nvSpPr>
        <p:spPr bwMode="auto">
          <a:xfrm>
            <a:off x="5867400" y="1295400"/>
            <a:ext cx="1962150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雙環路啟發框架</a:t>
            </a:r>
          </a:p>
        </p:txBody>
      </p:sp>
      <p:sp>
        <p:nvSpPr>
          <p:cNvPr id="683036" name="Text Box 28"/>
          <p:cNvSpPr txBox="1">
            <a:spLocks noChangeArrowheads="1"/>
          </p:cNvSpPr>
          <p:nvPr/>
        </p:nvSpPr>
        <p:spPr bwMode="auto">
          <a:xfrm>
            <a:off x="5867400" y="2133600"/>
            <a:ext cx="1962150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學習型組織形成</a:t>
            </a:r>
          </a:p>
        </p:txBody>
      </p:sp>
      <p:sp>
        <p:nvSpPr>
          <p:cNvPr id="683037" name="Text Box 29"/>
          <p:cNvSpPr txBox="1">
            <a:spLocks noChangeArrowheads="1"/>
          </p:cNvSpPr>
          <p:nvPr/>
        </p:nvSpPr>
        <p:spPr bwMode="auto">
          <a:xfrm>
            <a:off x="5867400" y="2895600"/>
            <a:ext cx="2328863" cy="39687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策略知識管理機制</a:t>
            </a:r>
          </a:p>
        </p:txBody>
      </p:sp>
      <p:sp>
        <p:nvSpPr>
          <p:cNvPr id="683038" name="Text Box 30"/>
          <p:cNvSpPr txBox="1">
            <a:spLocks noChangeArrowheads="1"/>
          </p:cNvSpPr>
          <p:nvPr/>
        </p:nvSpPr>
        <p:spPr bwMode="auto">
          <a:xfrm>
            <a:off x="5867400" y="4038600"/>
            <a:ext cx="19621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單環路強化常規</a:t>
            </a:r>
          </a:p>
        </p:txBody>
      </p:sp>
      <p:sp>
        <p:nvSpPr>
          <p:cNvPr id="683039" name="Text Box 31"/>
          <p:cNvSpPr txBox="1">
            <a:spLocks noChangeArrowheads="1"/>
          </p:cNvSpPr>
          <p:nvPr/>
        </p:nvSpPr>
        <p:spPr bwMode="auto">
          <a:xfrm>
            <a:off x="5867400" y="5029200"/>
            <a:ext cx="20256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知識標準化建置</a:t>
            </a:r>
          </a:p>
        </p:txBody>
      </p:sp>
      <p:sp>
        <p:nvSpPr>
          <p:cNvPr id="683040" name="Text Box 32"/>
          <p:cNvSpPr txBox="1">
            <a:spLocks noChangeArrowheads="1"/>
          </p:cNvSpPr>
          <p:nvPr/>
        </p:nvSpPr>
        <p:spPr bwMode="auto">
          <a:xfrm>
            <a:off x="5867400" y="5867400"/>
            <a:ext cx="1708150" cy="3968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知識管理平台</a:t>
            </a:r>
          </a:p>
        </p:txBody>
      </p:sp>
      <p:sp>
        <p:nvSpPr>
          <p:cNvPr id="300050" name="Text Box 33"/>
          <p:cNvSpPr txBox="1">
            <a:spLocks noChangeArrowheads="1"/>
          </p:cNvSpPr>
          <p:nvPr/>
        </p:nvSpPr>
        <p:spPr bwMode="auto">
          <a:xfrm>
            <a:off x="685800" y="3352800"/>
            <a:ext cx="1816100" cy="57943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知識管理</a:t>
            </a:r>
          </a:p>
        </p:txBody>
      </p:sp>
      <p:sp>
        <p:nvSpPr>
          <p:cNvPr id="300051" name="Rectangle 34"/>
          <p:cNvSpPr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知識管理的運作策略</a:t>
            </a:r>
          </a:p>
        </p:txBody>
      </p:sp>
      <p:pic>
        <p:nvPicPr>
          <p:cNvPr id="300052" name="Picture 37" descr="j0286678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8172450" y="566102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3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35" grpId="0" animBg="1" autoUpdateAnimBg="0"/>
      <p:bldP spid="683036" grpId="0" animBg="1" autoUpdateAnimBg="0"/>
      <p:bldP spid="683037" grpId="0" animBg="1" autoUpdateAnimBg="0"/>
      <p:bldP spid="683038" grpId="0" animBg="1" autoUpdateAnimBg="0"/>
      <p:bldP spid="683039" grpId="0" animBg="1" autoUpdateAnimBg="0"/>
      <p:bldP spid="68304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72FF9-9751-4270-A457-CBC56F9FE8A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69315" name="Rectangle 2"/>
          <p:cNvSpPr>
            <a:spLocks noChangeArrowheads="1"/>
          </p:cNvSpPr>
          <p:nvPr/>
        </p:nvSpPr>
        <p:spPr bwMode="auto">
          <a:xfrm>
            <a:off x="2895600" y="2286000"/>
            <a:ext cx="3886200" cy="3352800"/>
          </a:xfrm>
          <a:prstGeom prst="rect">
            <a:avLst/>
          </a:prstGeom>
          <a:solidFill>
            <a:srgbClr val="FF99FF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9316" name="Line 3"/>
          <p:cNvSpPr>
            <a:spLocks noChangeShapeType="1"/>
          </p:cNvSpPr>
          <p:nvPr/>
        </p:nvSpPr>
        <p:spPr bwMode="auto">
          <a:xfrm>
            <a:off x="2895600" y="3886200"/>
            <a:ext cx="3886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7" name="Line 4"/>
          <p:cNvSpPr>
            <a:spLocks noChangeShapeType="1"/>
          </p:cNvSpPr>
          <p:nvPr/>
        </p:nvSpPr>
        <p:spPr bwMode="auto">
          <a:xfrm>
            <a:off x="4114800" y="2286000"/>
            <a:ext cx="0" cy="3352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8" name="Line 5"/>
          <p:cNvSpPr>
            <a:spLocks noChangeShapeType="1"/>
          </p:cNvSpPr>
          <p:nvPr/>
        </p:nvSpPr>
        <p:spPr bwMode="auto">
          <a:xfrm>
            <a:off x="5486400" y="2286000"/>
            <a:ext cx="0" cy="3352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9319" name="Text Box 6"/>
          <p:cNvSpPr txBox="1">
            <a:spLocks noChangeArrowheads="1"/>
          </p:cNvSpPr>
          <p:nvPr/>
        </p:nvSpPr>
        <p:spPr bwMode="auto">
          <a:xfrm>
            <a:off x="3108325" y="1746250"/>
            <a:ext cx="895350" cy="519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個人</a:t>
            </a:r>
          </a:p>
        </p:txBody>
      </p:sp>
      <p:sp>
        <p:nvSpPr>
          <p:cNvPr id="269320" name="Text Box 7"/>
          <p:cNvSpPr txBox="1">
            <a:spLocks noChangeArrowheads="1"/>
          </p:cNvSpPr>
          <p:nvPr/>
        </p:nvSpPr>
        <p:spPr bwMode="auto">
          <a:xfrm>
            <a:off x="1219200" y="2743200"/>
            <a:ext cx="1508125" cy="51911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269321" name="Text Box 8"/>
          <p:cNvSpPr txBox="1">
            <a:spLocks noChangeArrowheads="1"/>
          </p:cNvSpPr>
          <p:nvPr/>
        </p:nvSpPr>
        <p:spPr bwMode="auto">
          <a:xfrm>
            <a:off x="1219200" y="4572000"/>
            <a:ext cx="1487488" cy="519113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型知識</a:t>
            </a:r>
          </a:p>
        </p:txBody>
      </p:sp>
      <p:sp>
        <p:nvSpPr>
          <p:cNvPr id="677897" name="Text Box 9"/>
          <p:cNvSpPr txBox="1">
            <a:spLocks noChangeArrowheads="1"/>
          </p:cNvSpPr>
          <p:nvPr/>
        </p:nvSpPr>
        <p:spPr bwMode="auto">
          <a:xfrm>
            <a:off x="2895600" y="25146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經營者認</a:t>
            </a:r>
          </a:p>
          <a:p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知與概念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領導與創</a:t>
            </a:r>
          </a:p>
          <a:p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新</a:t>
            </a:r>
          </a:p>
        </p:txBody>
      </p:sp>
      <p:sp>
        <p:nvSpPr>
          <p:cNvPr id="677898" name="Text Box 10"/>
          <p:cNvSpPr txBox="1">
            <a:spLocks noChangeArrowheads="1"/>
          </p:cNvSpPr>
          <p:nvPr/>
        </p:nvSpPr>
        <p:spPr bwMode="auto">
          <a:xfrm>
            <a:off x="4191000" y="25146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組織記憶</a:t>
            </a:r>
          </a:p>
          <a:p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 與文化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6600FF"/>
                </a:solidFill>
                <a:latin typeface="Times New Roman" pitchFamily="18" charset="0"/>
                <a:ea typeface="標楷體" pitchFamily="65" charset="-120"/>
              </a:rPr>
              <a:t>典範轉移</a:t>
            </a:r>
          </a:p>
        </p:txBody>
      </p:sp>
      <p:sp>
        <p:nvSpPr>
          <p:cNvPr id="677899" name="Text Box 11"/>
          <p:cNvSpPr txBox="1">
            <a:spLocks noChangeArrowheads="1"/>
          </p:cNvSpPr>
          <p:nvPr/>
        </p:nvSpPr>
        <p:spPr bwMode="auto">
          <a:xfrm>
            <a:off x="5486400" y="2513013"/>
            <a:ext cx="12795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化策略管</a:t>
            </a:r>
          </a:p>
          <a:p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  理</a:t>
            </a:r>
          </a:p>
          <a:p>
            <a:pPr>
              <a:buFontTx/>
              <a:buChar char="•"/>
            </a:pPr>
            <a:r>
              <a:rPr lang="en-US" altLang="zh-TW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化學習與</a:t>
            </a:r>
          </a:p>
          <a:p>
            <a:r>
              <a:rPr lang="zh-TW" altLang="en-US" b="1">
                <a:solidFill>
                  <a:srgbClr val="996633"/>
                </a:solidFill>
                <a:latin typeface="Times New Roman" pitchFamily="18" charset="0"/>
                <a:ea typeface="標楷體" pitchFamily="65" charset="-120"/>
              </a:rPr>
              <a:t>  創新</a:t>
            </a:r>
          </a:p>
        </p:txBody>
      </p:sp>
      <p:sp>
        <p:nvSpPr>
          <p:cNvPr id="677900" name="Text Box 12"/>
          <p:cNvSpPr txBox="1">
            <a:spLocks noChangeArrowheads="1"/>
          </p:cNvSpPr>
          <p:nvPr/>
        </p:nvSpPr>
        <p:spPr bwMode="auto">
          <a:xfrm>
            <a:off x="2971800" y="41910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功能專業</a:t>
            </a:r>
          </a:p>
          <a:p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 技能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解析與整</a:t>
            </a:r>
          </a:p>
          <a:p>
            <a:r>
              <a:rPr lang="zh-TW" altLang="en-US" b="1">
                <a:solidFill>
                  <a:srgbClr val="008080"/>
                </a:solidFill>
                <a:latin typeface="Times New Roman" pitchFamily="18" charset="0"/>
                <a:ea typeface="標楷體" pitchFamily="65" charset="-120"/>
              </a:rPr>
              <a:t> 合</a:t>
            </a:r>
          </a:p>
        </p:txBody>
      </p:sp>
      <p:sp>
        <p:nvSpPr>
          <p:cNvPr id="677901" name="Text Box 13"/>
          <p:cNvSpPr txBox="1">
            <a:spLocks noChangeArrowheads="1"/>
          </p:cNvSpPr>
          <p:nvPr/>
        </p:nvSpPr>
        <p:spPr bwMode="auto">
          <a:xfrm>
            <a:off x="4191000" y="4191000"/>
            <a:ext cx="117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制度與作</a:t>
            </a:r>
          </a:p>
          <a:p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 業規範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跨部門合</a:t>
            </a:r>
          </a:p>
          <a:p>
            <a:r>
              <a:rPr lang="zh-TW" altLang="en-US" b="1">
                <a:solidFill>
                  <a:srgbClr val="9900CC"/>
                </a:solidFill>
                <a:latin typeface="Times New Roman" pitchFamily="18" charset="0"/>
                <a:ea typeface="標楷體" pitchFamily="65" charset="-120"/>
              </a:rPr>
              <a:t>  作</a:t>
            </a:r>
          </a:p>
        </p:txBody>
      </p:sp>
      <p:sp>
        <p:nvSpPr>
          <p:cNvPr id="677902" name="Text Box 14"/>
          <p:cNvSpPr txBox="1">
            <a:spLocks noChangeArrowheads="1"/>
          </p:cNvSpPr>
          <p:nvPr/>
        </p:nvSpPr>
        <p:spPr bwMode="auto">
          <a:xfrm>
            <a:off x="5486400" y="4189413"/>
            <a:ext cx="12795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化營運資</a:t>
            </a:r>
          </a:p>
          <a:p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料庫</a:t>
            </a:r>
          </a:p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化作業流</a:t>
            </a:r>
          </a:p>
          <a:p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程</a:t>
            </a:r>
          </a:p>
        </p:txBody>
      </p:sp>
      <p:sp>
        <p:nvSpPr>
          <p:cNvPr id="269328" name="Rectangle 15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知識盤點</a:t>
            </a:r>
          </a:p>
        </p:txBody>
      </p:sp>
      <p:sp>
        <p:nvSpPr>
          <p:cNvPr id="269329" name="Text Box 17"/>
          <p:cNvSpPr txBox="1">
            <a:spLocks noChangeArrowheads="1"/>
          </p:cNvSpPr>
          <p:nvPr/>
        </p:nvSpPr>
        <p:spPr bwMode="auto">
          <a:xfrm>
            <a:off x="4419600" y="1752600"/>
            <a:ext cx="895350" cy="519113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組織</a:t>
            </a:r>
          </a:p>
        </p:txBody>
      </p:sp>
      <p:sp>
        <p:nvSpPr>
          <p:cNvPr id="269330" name="Text Box 18"/>
          <p:cNvSpPr txBox="1">
            <a:spLocks noChangeArrowheads="1"/>
          </p:cNvSpPr>
          <p:nvPr/>
        </p:nvSpPr>
        <p:spPr bwMode="auto">
          <a:xfrm>
            <a:off x="5638800" y="1752600"/>
            <a:ext cx="895350" cy="5191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數位</a:t>
            </a:r>
          </a:p>
        </p:txBody>
      </p:sp>
      <p:pic>
        <p:nvPicPr>
          <p:cNvPr id="269331" name="Picture 19" descr="j0284139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96188" y="5229225"/>
            <a:ext cx="1143000" cy="923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7" grpId="0" autoUpdateAnimBg="0"/>
      <p:bldP spid="677898" grpId="0" autoUpdateAnimBg="0"/>
      <p:bldP spid="677899" grpId="0" autoUpdateAnimBg="0"/>
      <p:bldP spid="677900" grpId="0" autoUpdateAnimBg="0"/>
      <p:bldP spid="677901" grpId="0" autoUpdateAnimBg="0"/>
      <p:bldP spid="67790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35E56-86D7-4528-B064-F4EAFBD791CF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301059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關鍵成功知識的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CoP 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171450" y="1066800"/>
            <a:ext cx="8820150" cy="4953000"/>
            <a:chOff x="108" y="672"/>
            <a:chExt cx="5556" cy="3120"/>
          </a:xfrm>
        </p:grpSpPr>
        <p:sp>
          <p:nvSpPr>
            <p:cNvPr id="301061" name="Rectangle 4"/>
            <p:cNvSpPr>
              <a:spLocks noChangeArrowheads="1"/>
            </p:cNvSpPr>
            <p:nvPr/>
          </p:nvSpPr>
          <p:spPr bwMode="auto">
            <a:xfrm>
              <a:off x="144" y="672"/>
              <a:ext cx="5520" cy="31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062" name="Text Box 5"/>
            <p:cNvSpPr txBox="1">
              <a:spLocks noChangeArrowheads="1"/>
            </p:cNvSpPr>
            <p:nvPr/>
          </p:nvSpPr>
          <p:spPr bwMode="auto">
            <a:xfrm>
              <a:off x="5040" y="2112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3" name="Text Box 6"/>
            <p:cNvSpPr txBox="1">
              <a:spLocks noChangeArrowheads="1"/>
            </p:cNvSpPr>
            <p:nvPr/>
          </p:nvSpPr>
          <p:spPr bwMode="auto">
            <a:xfrm>
              <a:off x="5040" y="1584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管理層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4" name="Text Box 7"/>
            <p:cNvSpPr txBox="1">
              <a:spLocks noChangeArrowheads="1"/>
            </p:cNvSpPr>
            <p:nvPr/>
          </p:nvSpPr>
          <p:spPr bwMode="auto">
            <a:xfrm>
              <a:off x="5040" y="960"/>
              <a:ext cx="50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01065" name="Rectangle 8"/>
            <p:cNvSpPr>
              <a:spLocks noChangeArrowheads="1"/>
            </p:cNvSpPr>
            <p:nvPr/>
          </p:nvSpPr>
          <p:spPr bwMode="auto">
            <a:xfrm>
              <a:off x="2083" y="1535"/>
              <a:ext cx="2115" cy="16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1066" name="Line 9"/>
            <p:cNvSpPr>
              <a:spLocks noChangeShapeType="1"/>
            </p:cNvSpPr>
            <p:nvPr/>
          </p:nvSpPr>
          <p:spPr bwMode="auto">
            <a:xfrm>
              <a:off x="2083" y="2086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7" name="Line 10"/>
            <p:cNvSpPr>
              <a:spLocks noChangeShapeType="1"/>
            </p:cNvSpPr>
            <p:nvPr/>
          </p:nvSpPr>
          <p:spPr bwMode="auto">
            <a:xfrm>
              <a:off x="2083" y="2637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8" name="Line 11"/>
            <p:cNvSpPr>
              <a:spLocks noChangeShapeType="1"/>
            </p:cNvSpPr>
            <p:nvPr/>
          </p:nvSpPr>
          <p:spPr bwMode="auto">
            <a:xfrm flipV="1">
              <a:off x="2083" y="905"/>
              <a:ext cx="735" cy="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69" name="Line 12"/>
            <p:cNvSpPr>
              <a:spLocks noChangeShapeType="1"/>
            </p:cNvSpPr>
            <p:nvPr/>
          </p:nvSpPr>
          <p:spPr bwMode="auto">
            <a:xfrm flipV="1">
              <a:off x="4208" y="905"/>
              <a:ext cx="736" cy="6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0" name="Line 13"/>
            <p:cNvSpPr>
              <a:spLocks noChangeShapeType="1"/>
            </p:cNvSpPr>
            <p:nvPr/>
          </p:nvSpPr>
          <p:spPr bwMode="auto">
            <a:xfrm>
              <a:off x="2818" y="905"/>
              <a:ext cx="211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1" name="Line 14"/>
            <p:cNvSpPr>
              <a:spLocks noChangeShapeType="1"/>
            </p:cNvSpPr>
            <p:nvPr/>
          </p:nvSpPr>
          <p:spPr bwMode="auto">
            <a:xfrm>
              <a:off x="2239" y="1418"/>
              <a:ext cx="208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2" name="Line 15"/>
            <p:cNvSpPr>
              <a:spLocks noChangeShapeType="1"/>
            </p:cNvSpPr>
            <p:nvPr/>
          </p:nvSpPr>
          <p:spPr bwMode="auto">
            <a:xfrm>
              <a:off x="2342" y="1325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3" name="Line 16"/>
            <p:cNvSpPr>
              <a:spLocks noChangeShapeType="1"/>
            </p:cNvSpPr>
            <p:nvPr/>
          </p:nvSpPr>
          <p:spPr bwMode="auto">
            <a:xfrm>
              <a:off x="2446" y="1231"/>
              <a:ext cx="21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4" name="Line 17"/>
            <p:cNvSpPr>
              <a:spLocks noChangeShapeType="1"/>
            </p:cNvSpPr>
            <p:nvPr/>
          </p:nvSpPr>
          <p:spPr bwMode="auto">
            <a:xfrm>
              <a:off x="2550" y="1139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5" name="Line 18"/>
            <p:cNvSpPr>
              <a:spLocks noChangeShapeType="1"/>
            </p:cNvSpPr>
            <p:nvPr/>
          </p:nvSpPr>
          <p:spPr bwMode="auto">
            <a:xfrm>
              <a:off x="2653" y="1045"/>
              <a:ext cx="21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76" name="Text Box 19"/>
            <p:cNvSpPr txBox="1">
              <a:spLocks noChangeArrowheads="1"/>
            </p:cNvSpPr>
            <p:nvPr/>
          </p:nvSpPr>
          <p:spPr bwMode="auto">
            <a:xfrm>
              <a:off x="2653" y="137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生產知識</a:t>
              </a:r>
            </a:p>
          </p:txBody>
        </p:sp>
        <p:sp>
          <p:nvSpPr>
            <p:cNvPr id="301077" name="Text Box 20"/>
            <p:cNvSpPr txBox="1">
              <a:spLocks noChangeArrowheads="1"/>
            </p:cNvSpPr>
            <p:nvPr/>
          </p:nvSpPr>
          <p:spPr bwMode="auto">
            <a:xfrm>
              <a:off x="2785" y="1231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行銷知識</a:t>
              </a:r>
            </a:p>
          </p:txBody>
        </p:sp>
        <p:sp>
          <p:nvSpPr>
            <p:cNvPr id="301078" name="Text Box 21"/>
            <p:cNvSpPr txBox="1">
              <a:spLocks noChangeArrowheads="1"/>
            </p:cNvSpPr>
            <p:nvPr/>
          </p:nvSpPr>
          <p:spPr bwMode="auto">
            <a:xfrm>
              <a:off x="2938" y="1139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人資知識</a:t>
              </a:r>
            </a:p>
          </p:txBody>
        </p:sp>
        <p:sp>
          <p:nvSpPr>
            <p:cNvPr id="301079" name="Text Box 22"/>
            <p:cNvSpPr txBox="1">
              <a:spLocks noChangeArrowheads="1"/>
            </p:cNvSpPr>
            <p:nvPr/>
          </p:nvSpPr>
          <p:spPr bwMode="auto">
            <a:xfrm>
              <a:off x="3016" y="1045"/>
              <a:ext cx="8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01080" name="Text Box 23"/>
            <p:cNvSpPr txBox="1">
              <a:spLocks noChangeArrowheads="1"/>
            </p:cNvSpPr>
            <p:nvPr/>
          </p:nvSpPr>
          <p:spPr bwMode="auto">
            <a:xfrm>
              <a:off x="3198" y="95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財務知識</a:t>
              </a:r>
            </a:p>
          </p:txBody>
        </p:sp>
        <p:sp>
          <p:nvSpPr>
            <p:cNvPr id="301081" name="Text Box 24"/>
            <p:cNvSpPr txBox="1">
              <a:spLocks noChangeArrowheads="1"/>
            </p:cNvSpPr>
            <p:nvPr/>
          </p:nvSpPr>
          <p:spPr bwMode="auto">
            <a:xfrm>
              <a:off x="3262" y="859"/>
              <a:ext cx="9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整體經營知識</a:t>
              </a:r>
            </a:p>
          </p:txBody>
        </p:sp>
        <p:sp>
          <p:nvSpPr>
            <p:cNvPr id="301082" name="Line 25"/>
            <p:cNvSpPr>
              <a:spLocks noChangeShapeType="1"/>
            </p:cNvSpPr>
            <p:nvPr/>
          </p:nvSpPr>
          <p:spPr bwMode="auto">
            <a:xfrm>
              <a:off x="2441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3" name="Line 26"/>
            <p:cNvSpPr>
              <a:spLocks noChangeShapeType="1"/>
            </p:cNvSpPr>
            <p:nvPr/>
          </p:nvSpPr>
          <p:spPr bwMode="auto">
            <a:xfrm>
              <a:off x="2826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4" name="Line 27"/>
            <p:cNvSpPr>
              <a:spLocks noChangeShapeType="1"/>
            </p:cNvSpPr>
            <p:nvPr/>
          </p:nvSpPr>
          <p:spPr bwMode="auto">
            <a:xfrm>
              <a:off x="3173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5" name="Line 28"/>
            <p:cNvSpPr>
              <a:spLocks noChangeShapeType="1"/>
            </p:cNvSpPr>
            <p:nvPr/>
          </p:nvSpPr>
          <p:spPr bwMode="auto">
            <a:xfrm>
              <a:off x="3519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6" name="Line 29"/>
            <p:cNvSpPr>
              <a:spLocks noChangeShapeType="1"/>
            </p:cNvSpPr>
            <p:nvPr/>
          </p:nvSpPr>
          <p:spPr bwMode="auto">
            <a:xfrm>
              <a:off x="3865" y="1557"/>
              <a:ext cx="1" cy="1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87" name="Text Box 30"/>
            <p:cNvSpPr txBox="1">
              <a:spLocks noChangeArrowheads="1"/>
            </p:cNvSpPr>
            <p:nvPr/>
          </p:nvSpPr>
          <p:spPr bwMode="auto">
            <a:xfrm>
              <a:off x="170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願景</a:t>
              </a:r>
            </a:p>
          </p:txBody>
        </p:sp>
        <p:sp>
          <p:nvSpPr>
            <p:cNvPr id="301088" name="Text Box 31"/>
            <p:cNvSpPr txBox="1">
              <a:spLocks noChangeArrowheads="1"/>
            </p:cNvSpPr>
            <p:nvPr/>
          </p:nvSpPr>
          <p:spPr bwMode="auto">
            <a:xfrm>
              <a:off x="699" y="202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089" name="Text Box 32"/>
            <p:cNvSpPr txBox="1">
              <a:spLocks noChangeArrowheads="1"/>
            </p:cNvSpPr>
            <p:nvPr/>
          </p:nvSpPr>
          <p:spPr bwMode="auto">
            <a:xfrm>
              <a:off x="609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策略</a:t>
              </a:r>
            </a:p>
          </p:txBody>
        </p:sp>
        <p:sp>
          <p:nvSpPr>
            <p:cNvPr id="301090" name="Text Box 33"/>
            <p:cNvSpPr txBox="1">
              <a:spLocks noChangeArrowheads="1"/>
            </p:cNvSpPr>
            <p:nvPr/>
          </p:nvSpPr>
          <p:spPr bwMode="auto">
            <a:xfrm>
              <a:off x="1047" y="2043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301091" name="Text Box 34"/>
            <p:cNvSpPr txBox="1">
              <a:spLocks noChangeArrowheads="1"/>
            </p:cNvSpPr>
            <p:nvPr/>
          </p:nvSpPr>
          <p:spPr bwMode="auto">
            <a:xfrm>
              <a:off x="1444" y="1239"/>
              <a:ext cx="400" cy="2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CoP1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CoP2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CoP3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CoP4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CoP5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CoP6</a:t>
              </a:r>
            </a:p>
            <a:p>
              <a:pPr algn="ctr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CoPn</a:t>
              </a:r>
            </a:p>
          </p:txBody>
        </p:sp>
        <p:sp>
          <p:nvSpPr>
            <p:cNvPr id="301092" name="Line 35"/>
            <p:cNvSpPr>
              <a:spLocks noChangeShapeType="1"/>
            </p:cNvSpPr>
            <p:nvPr/>
          </p:nvSpPr>
          <p:spPr bwMode="auto">
            <a:xfrm flipV="1">
              <a:off x="1414" y="1381"/>
              <a:ext cx="87" cy="7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3" name="Line 36"/>
            <p:cNvSpPr>
              <a:spLocks noChangeShapeType="1"/>
            </p:cNvSpPr>
            <p:nvPr/>
          </p:nvSpPr>
          <p:spPr bwMode="auto">
            <a:xfrm flipV="1">
              <a:off x="1414" y="1712"/>
              <a:ext cx="87" cy="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4" name="Line 37"/>
            <p:cNvSpPr>
              <a:spLocks noChangeShapeType="1"/>
            </p:cNvSpPr>
            <p:nvPr/>
          </p:nvSpPr>
          <p:spPr bwMode="auto">
            <a:xfrm flipV="1">
              <a:off x="1414" y="1996"/>
              <a:ext cx="87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5" name="Line 38"/>
            <p:cNvSpPr>
              <a:spLocks noChangeShapeType="1"/>
            </p:cNvSpPr>
            <p:nvPr/>
          </p:nvSpPr>
          <p:spPr bwMode="auto">
            <a:xfrm>
              <a:off x="1414" y="2137"/>
              <a:ext cx="8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6" name="Line 39"/>
            <p:cNvSpPr>
              <a:spLocks noChangeShapeType="1"/>
            </p:cNvSpPr>
            <p:nvPr/>
          </p:nvSpPr>
          <p:spPr bwMode="auto">
            <a:xfrm>
              <a:off x="1414" y="2137"/>
              <a:ext cx="87" cy="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7" name="Line 40"/>
            <p:cNvSpPr>
              <a:spLocks noChangeShapeType="1"/>
            </p:cNvSpPr>
            <p:nvPr/>
          </p:nvSpPr>
          <p:spPr bwMode="auto">
            <a:xfrm>
              <a:off x="1414" y="2137"/>
              <a:ext cx="87" cy="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8" name="Line 41"/>
            <p:cNvSpPr>
              <a:spLocks noChangeShapeType="1"/>
            </p:cNvSpPr>
            <p:nvPr/>
          </p:nvSpPr>
          <p:spPr bwMode="auto">
            <a:xfrm>
              <a:off x="1414" y="2137"/>
              <a:ext cx="87" cy="9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099" name="Line 42"/>
            <p:cNvSpPr>
              <a:spLocks noChangeShapeType="1"/>
            </p:cNvSpPr>
            <p:nvPr/>
          </p:nvSpPr>
          <p:spPr bwMode="auto">
            <a:xfrm>
              <a:off x="494" y="2137"/>
              <a:ext cx="1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0" name="Line 43"/>
            <p:cNvSpPr>
              <a:spLocks noChangeShapeType="1"/>
            </p:cNvSpPr>
            <p:nvPr/>
          </p:nvSpPr>
          <p:spPr bwMode="auto">
            <a:xfrm>
              <a:off x="932" y="2137"/>
              <a:ext cx="1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1" name="Line 44"/>
            <p:cNvSpPr>
              <a:spLocks noChangeShapeType="1"/>
            </p:cNvSpPr>
            <p:nvPr/>
          </p:nvSpPr>
          <p:spPr bwMode="auto">
            <a:xfrm flipV="1">
              <a:off x="4216" y="1476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2" name="Line 45"/>
            <p:cNvSpPr>
              <a:spLocks noChangeShapeType="1"/>
            </p:cNvSpPr>
            <p:nvPr/>
          </p:nvSpPr>
          <p:spPr bwMode="auto">
            <a:xfrm flipV="1">
              <a:off x="4216" y="1996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3" name="Line 46"/>
            <p:cNvSpPr>
              <a:spLocks noChangeShapeType="1"/>
            </p:cNvSpPr>
            <p:nvPr/>
          </p:nvSpPr>
          <p:spPr bwMode="auto">
            <a:xfrm flipV="1">
              <a:off x="4216" y="2563"/>
              <a:ext cx="736" cy="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4" name="Line 47"/>
            <p:cNvSpPr>
              <a:spLocks noChangeShapeType="1"/>
            </p:cNvSpPr>
            <p:nvPr/>
          </p:nvSpPr>
          <p:spPr bwMode="auto">
            <a:xfrm>
              <a:off x="4961" y="908"/>
              <a:ext cx="1" cy="1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5" name="Line 48"/>
            <p:cNvSpPr>
              <a:spLocks noChangeShapeType="1"/>
            </p:cNvSpPr>
            <p:nvPr/>
          </p:nvSpPr>
          <p:spPr bwMode="auto">
            <a:xfrm>
              <a:off x="1824" y="1344"/>
              <a:ext cx="1872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6" name="Line 49"/>
            <p:cNvSpPr>
              <a:spLocks noChangeShapeType="1"/>
            </p:cNvSpPr>
            <p:nvPr/>
          </p:nvSpPr>
          <p:spPr bwMode="auto">
            <a:xfrm>
              <a:off x="1824" y="1680"/>
              <a:ext cx="1200" cy="7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7" name="Line 50"/>
            <p:cNvSpPr>
              <a:spLocks noChangeShapeType="1"/>
            </p:cNvSpPr>
            <p:nvPr/>
          </p:nvSpPr>
          <p:spPr bwMode="auto">
            <a:xfrm flipV="1">
              <a:off x="1824" y="2064"/>
              <a:ext cx="2832" cy="11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8" name="Line 51"/>
            <p:cNvSpPr>
              <a:spLocks noChangeShapeType="1"/>
            </p:cNvSpPr>
            <p:nvPr/>
          </p:nvSpPr>
          <p:spPr bwMode="auto">
            <a:xfrm flipV="1">
              <a:off x="1824" y="1296"/>
              <a:ext cx="1824" cy="15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09" name="Line 52"/>
            <p:cNvSpPr>
              <a:spLocks noChangeShapeType="1"/>
            </p:cNvSpPr>
            <p:nvPr/>
          </p:nvSpPr>
          <p:spPr bwMode="auto">
            <a:xfrm flipV="1">
              <a:off x="1824" y="2208"/>
              <a:ext cx="1536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0" name="Line 53"/>
            <p:cNvSpPr>
              <a:spLocks noChangeShapeType="1"/>
            </p:cNvSpPr>
            <p:nvPr/>
          </p:nvSpPr>
          <p:spPr bwMode="auto">
            <a:xfrm>
              <a:off x="1824" y="1968"/>
              <a:ext cx="192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1" name="Line 54"/>
            <p:cNvSpPr>
              <a:spLocks noChangeShapeType="1"/>
            </p:cNvSpPr>
            <p:nvPr/>
          </p:nvSpPr>
          <p:spPr bwMode="auto">
            <a:xfrm>
              <a:off x="1824" y="2256"/>
              <a:ext cx="1536" cy="7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2" name="Line 55"/>
            <p:cNvSpPr>
              <a:spLocks noChangeShapeType="1"/>
            </p:cNvSpPr>
            <p:nvPr/>
          </p:nvSpPr>
          <p:spPr bwMode="auto">
            <a:xfrm>
              <a:off x="1776" y="1344"/>
              <a:ext cx="864" cy="4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3" name="Line 56"/>
            <p:cNvSpPr>
              <a:spLocks noChangeShapeType="1"/>
            </p:cNvSpPr>
            <p:nvPr/>
          </p:nvSpPr>
          <p:spPr bwMode="auto">
            <a:xfrm flipV="1">
              <a:off x="1824" y="1248"/>
              <a:ext cx="3072" cy="96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4" name="Line 57"/>
            <p:cNvSpPr>
              <a:spLocks noChangeShapeType="1"/>
            </p:cNvSpPr>
            <p:nvPr/>
          </p:nvSpPr>
          <p:spPr bwMode="auto">
            <a:xfrm>
              <a:off x="1824" y="1968"/>
              <a:ext cx="2832" cy="6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5" name="Text Box 58"/>
            <p:cNvSpPr txBox="1">
              <a:spLocks noChangeArrowheads="1"/>
            </p:cNvSpPr>
            <p:nvPr/>
          </p:nvSpPr>
          <p:spPr bwMode="auto">
            <a:xfrm>
              <a:off x="108" y="3312"/>
              <a:ext cx="19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CoP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：</a:t>
              </a: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Communities of Practice</a:t>
              </a:r>
            </a:p>
          </p:txBody>
        </p:sp>
        <p:sp>
          <p:nvSpPr>
            <p:cNvPr id="301116" name="Text Box 59"/>
            <p:cNvSpPr txBox="1">
              <a:spLocks noChangeArrowheads="1"/>
            </p:cNvSpPr>
            <p:nvPr/>
          </p:nvSpPr>
          <p:spPr bwMode="auto">
            <a:xfrm>
              <a:off x="4645" y="1912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6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01117" name="Line 61"/>
            <p:cNvSpPr>
              <a:spLocks noChangeShapeType="1"/>
            </p:cNvSpPr>
            <p:nvPr/>
          </p:nvSpPr>
          <p:spPr bwMode="auto">
            <a:xfrm>
              <a:off x="1776" y="1968"/>
              <a:ext cx="264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8" name="Line 62"/>
            <p:cNvSpPr>
              <a:spLocks noChangeShapeType="1"/>
            </p:cNvSpPr>
            <p:nvPr/>
          </p:nvSpPr>
          <p:spPr bwMode="auto">
            <a:xfrm>
              <a:off x="1776" y="1392"/>
              <a:ext cx="1248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19" name="Line 63"/>
            <p:cNvSpPr>
              <a:spLocks noChangeShapeType="1"/>
            </p:cNvSpPr>
            <p:nvPr/>
          </p:nvSpPr>
          <p:spPr bwMode="auto">
            <a:xfrm>
              <a:off x="1776" y="1680"/>
              <a:ext cx="1536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0" name="Line 64"/>
            <p:cNvSpPr>
              <a:spLocks noChangeShapeType="1"/>
            </p:cNvSpPr>
            <p:nvPr/>
          </p:nvSpPr>
          <p:spPr bwMode="auto">
            <a:xfrm>
              <a:off x="1776" y="1632"/>
              <a:ext cx="216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1" name="Line 65"/>
            <p:cNvSpPr>
              <a:spLocks noChangeShapeType="1"/>
            </p:cNvSpPr>
            <p:nvPr/>
          </p:nvSpPr>
          <p:spPr bwMode="auto">
            <a:xfrm>
              <a:off x="1824" y="2304"/>
              <a:ext cx="2160" cy="48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2" name="Line 66"/>
            <p:cNvSpPr>
              <a:spLocks noChangeShapeType="1"/>
            </p:cNvSpPr>
            <p:nvPr/>
          </p:nvSpPr>
          <p:spPr bwMode="auto">
            <a:xfrm flipV="1">
              <a:off x="1824" y="1728"/>
              <a:ext cx="2640" cy="8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3" name="Line 67"/>
            <p:cNvSpPr>
              <a:spLocks noChangeShapeType="1"/>
            </p:cNvSpPr>
            <p:nvPr/>
          </p:nvSpPr>
          <p:spPr bwMode="auto">
            <a:xfrm flipV="1">
              <a:off x="1872" y="2784"/>
              <a:ext cx="1440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4" name="Line 68"/>
            <p:cNvSpPr>
              <a:spLocks noChangeShapeType="1"/>
            </p:cNvSpPr>
            <p:nvPr/>
          </p:nvSpPr>
          <p:spPr bwMode="auto">
            <a:xfrm flipV="1">
              <a:off x="1824" y="1968"/>
              <a:ext cx="2352" cy="12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5" name="Line 69"/>
            <p:cNvSpPr>
              <a:spLocks noChangeShapeType="1"/>
            </p:cNvSpPr>
            <p:nvPr/>
          </p:nvSpPr>
          <p:spPr bwMode="auto">
            <a:xfrm flipV="1">
              <a:off x="1872" y="2832"/>
              <a:ext cx="2592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6" name="Line 70"/>
            <p:cNvSpPr>
              <a:spLocks noChangeShapeType="1"/>
            </p:cNvSpPr>
            <p:nvPr/>
          </p:nvSpPr>
          <p:spPr bwMode="auto">
            <a:xfrm flipV="1">
              <a:off x="1824" y="1728"/>
              <a:ext cx="2304" cy="86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127" name="Line 71"/>
            <p:cNvSpPr>
              <a:spLocks noChangeShapeType="1"/>
            </p:cNvSpPr>
            <p:nvPr/>
          </p:nvSpPr>
          <p:spPr bwMode="auto">
            <a:xfrm flipV="1">
              <a:off x="1824" y="2400"/>
              <a:ext cx="2592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C009E-94FF-42F2-99A1-2EFC4DEEDBDA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3547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AB</a:t>
            </a:r>
            <a:r>
              <a:rPr lang="zh-TW" altLang="en-US" smtClean="0"/>
              <a:t>型知識的關鍵差異</a:t>
            </a:r>
          </a:p>
        </p:txBody>
      </p:sp>
      <p:grpSp>
        <p:nvGrpSpPr>
          <p:cNvPr id="2" name="Group 2055"/>
          <p:cNvGrpSpPr>
            <a:grpSpLocks/>
          </p:cNvGrpSpPr>
          <p:nvPr/>
        </p:nvGrpSpPr>
        <p:grpSpPr bwMode="auto">
          <a:xfrm>
            <a:off x="533400" y="838200"/>
            <a:ext cx="8229600" cy="5545138"/>
            <a:chOff x="336" y="528"/>
            <a:chExt cx="5184" cy="3493"/>
          </a:xfrm>
        </p:grpSpPr>
        <p:sp>
          <p:nvSpPr>
            <p:cNvPr id="8198" name="Rectangle 2052"/>
            <p:cNvSpPr>
              <a:spLocks noChangeArrowheads="1"/>
            </p:cNvSpPr>
            <p:nvPr/>
          </p:nvSpPr>
          <p:spPr bwMode="auto">
            <a:xfrm>
              <a:off x="480" y="528"/>
              <a:ext cx="4848" cy="345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8194" name="Object 2053"/>
            <p:cNvGraphicFramePr>
              <a:graphicFrameLocks noChangeAspect="1"/>
            </p:cNvGraphicFramePr>
            <p:nvPr/>
          </p:nvGraphicFramePr>
          <p:xfrm>
            <a:off x="336" y="672"/>
            <a:ext cx="5184" cy="3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文件" r:id="rId4" imgW="6135480" imgH="4241880" progId="Word.Document.8">
                    <p:embed/>
                  </p:oleObj>
                </mc:Choice>
                <mc:Fallback>
                  <p:oleObj name="文件" r:id="rId4" imgW="6135480" imgH="4241880" progId="Word.Document.8">
                    <p:embed/>
                    <p:pic>
                      <p:nvPicPr>
                        <p:cNvPr id="0" name="Object 20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672"/>
                          <a:ext cx="5184" cy="33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C779-72A7-448D-B187-36FDFBD96C5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70339" name="Text Box 2"/>
          <p:cNvSpPr txBox="1">
            <a:spLocks noChangeArrowheads="1"/>
          </p:cNvSpPr>
          <p:nvPr/>
        </p:nvSpPr>
        <p:spPr bwMode="auto">
          <a:xfrm>
            <a:off x="2614613" y="1343025"/>
            <a:ext cx="793750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個人</a:t>
            </a:r>
          </a:p>
        </p:txBody>
      </p:sp>
      <p:sp>
        <p:nvSpPr>
          <p:cNvPr id="270340" name="Text Box 3"/>
          <p:cNvSpPr txBox="1">
            <a:spLocks noChangeArrowheads="1"/>
          </p:cNvSpPr>
          <p:nvPr/>
        </p:nvSpPr>
        <p:spPr bwMode="auto">
          <a:xfrm>
            <a:off x="227013" y="2011363"/>
            <a:ext cx="1581150" cy="100647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型知識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(know what,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Care why)</a:t>
            </a:r>
          </a:p>
        </p:txBody>
      </p:sp>
      <p:sp>
        <p:nvSpPr>
          <p:cNvPr id="270341" name="Text Box 4"/>
          <p:cNvSpPr txBox="1">
            <a:spLocks noChangeArrowheads="1"/>
          </p:cNvSpPr>
          <p:nvPr/>
        </p:nvSpPr>
        <p:spPr bwMode="auto">
          <a:xfrm>
            <a:off x="250825" y="3213100"/>
            <a:ext cx="1581150" cy="10064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型知識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(know why, </a:t>
            </a:r>
          </a:p>
          <a:p>
            <a:pPr algn="ctr"/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Know how)</a:t>
            </a:r>
          </a:p>
        </p:txBody>
      </p:sp>
      <p:sp>
        <p:nvSpPr>
          <p:cNvPr id="270342" name="Text Box 5"/>
          <p:cNvSpPr txBox="1">
            <a:spLocks noChangeArrowheads="1"/>
          </p:cNvSpPr>
          <p:nvPr/>
        </p:nvSpPr>
        <p:spPr bwMode="auto">
          <a:xfrm>
            <a:off x="4643438" y="1341438"/>
            <a:ext cx="793750" cy="4572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組織</a:t>
            </a:r>
          </a:p>
        </p:txBody>
      </p:sp>
      <p:sp>
        <p:nvSpPr>
          <p:cNvPr id="270343" name="Text Box 6"/>
          <p:cNvSpPr txBox="1">
            <a:spLocks noChangeArrowheads="1"/>
          </p:cNvSpPr>
          <p:nvPr/>
        </p:nvSpPr>
        <p:spPr bwMode="auto">
          <a:xfrm>
            <a:off x="6923088" y="1349375"/>
            <a:ext cx="79375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數位</a:t>
            </a:r>
          </a:p>
        </p:txBody>
      </p:sp>
      <p:graphicFrame>
        <p:nvGraphicFramePr>
          <p:cNvPr id="1570843" name="Group 27"/>
          <p:cNvGraphicFramePr>
            <a:graphicFrameLocks noGrp="1"/>
          </p:cNvGraphicFramePr>
          <p:nvPr/>
        </p:nvGraphicFramePr>
        <p:xfrm>
          <a:off x="1905000" y="1951038"/>
          <a:ext cx="6843713" cy="2380933"/>
        </p:xfrm>
        <a:graphic>
          <a:graphicData uri="http://schemas.openxmlformats.org/drawingml/2006/table">
            <a:tbl>
              <a:tblPr/>
              <a:tblGrid>
                <a:gridCol w="2043113"/>
                <a:gridCol w="2360612"/>
                <a:gridCol w="2439988"/>
              </a:tblGrid>
              <a:tr h="119221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產業經營知識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領導統御知識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策略規劃知識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具時效的配銷手法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2.EMBA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相關知識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建立共識知識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產品線延伸知識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資訊整合知識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月報分析知識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統計資料知識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流程管控知識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維修效率知識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基層主管培養知識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政策宣達知識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1.e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化技術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控制執行成果知識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建立月報知識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57084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聯強的知識盤點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D3BFA-3C50-428A-8DA4-BF335B385A5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71363" name="Rectangle 2"/>
          <p:cNvSpPr>
            <a:spLocks noChangeArrowheads="1"/>
          </p:cNvSpPr>
          <p:nvPr/>
        </p:nvSpPr>
        <p:spPr bwMode="auto">
          <a:xfrm>
            <a:off x="5334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知識盤點</a:t>
            </a:r>
          </a:p>
        </p:txBody>
      </p:sp>
      <p:sp>
        <p:nvSpPr>
          <p:cNvPr id="271364" name="Text Box 3"/>
          <p:cNvSpPr txBox="1">
            <a:spLocks noChangeArrowheads="1"/>
          </p:cNvSpPr>
          <p:nvPr/>
        </p:nvSpPr>
        <p:spPr bwMode="auto">
          <a:xfrm>
            <a:off x="787400" y="3090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7525" y="2133600"/>
            <a:ext cx="2887663" cy="2659063"/>
            <a:chOff x="144" y="1440"/>
            <a:chExt cx="1819" cy="1675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4" y="1776"/>
              <a:ext cx="1819" cy="1339"/>
              <a:chOff x="1200" y="768"/>
              <a:chExt cx="3984" cy="3114"/>
            </a:xfrm>
          </p:grpSpPr>
          <p:sp>
            <p:nvSpPr>
              <p:cNvPr id="271419" name="Rectangle 7"/>
              <p:cNvSpPr>
                <a:spLocks noChangeArrowheads="1"/>
              </p:cNvSpPr>
              <p:nvPr/>
            </p:nvSpPr>
            <p:spPr bwMode="auto">
              <a:xfrm>
                <a:off x="1296" y="768"/>
                <a:ext cx="3888" cy="2592"/>
              </a:xfrm>
              <a:prstGeom prst="rect">
                <a:avLst/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1420" name="Rectangle 8"/>
              <p:cNvSpPr>
                <a:spLocks noChangeArrowheads="1"/>
              </p:cNvSpPr>
              <p:nvPr/>
            </p:nvSpPr>
            <p:spPr bwMode="auto">
              <a:xfrm>
                <a:off x="2083" y="1535"/>
                <a:ext cx="2115" cy="16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1421" name="Line 9"/>
              <p:cNvSpPr>
                <a:spLocks noChangeShapeType="1"/>
              </p:cNvSpPr>
              <p:nvPr/>
            </p:nvSpPr>
            <p:spPr bwMode="auto">
              <a:xfrm>
                <a:off x="2083" y="2086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2" name="Line 10"/>
              <p:cNvSpPr>
                <a:spLocks noChangeShapeType="1"/>
              </p:cNvSpPr>
              <p:nvPr/>
            </p:nvSpPr>
            <p:spPr bwMode="auto">
              <a:xfrm>
                <a:off x="2083" y="2637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3" name="Line 11"/>
              <p:cNvSpPr>
                <a:spLocks noChangeShapeType="1"/>
              </p:cNvSpPr>
              <p:nvPr/>
            </p:nvSpPr>
            <p:spPr bwMode="auto">
              <a:xfrm flipV="1">
                <a:off x="2083" y="905"/>
                <a:ext cx="735" cy="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4" name="Line 12"/>
              <p:cNvSpPr>
                <a:spLocks noChangeShapeType="1"/>
              </p:cNvSpPr>
              <p:nvPr/>
            </p:nvSpPr>
            <p:spPr bwMode="auto">
              <a:xfrm flipV="1">
                <a:off x="4208" y="905"/>
                <a:ext cx="736" cy="6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5" name="Line 13"/>
              <p:cNvSpPr>
                <a:spLocks noChangeShapeType="1"/>
              </p:cNvSpPr>
              <p:nvPr/>
            </p:nvSpPr>
            <p:spPr bwMode="auto">
              <a:xfrm>
                <a:off x="2818" y="905"/>
                <a:ext cx="211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6" name="Line 14"/>
              <p:cNvSpPr>
                <a:spLocks noChangeShapeType="1"/>
              </p:cNvSpPr>
              <p:nvPr/>
            </p:nvSpPr>
            <p:spPr bwMode="auto">
              <a:xfrm>
                <a:off x="2239" y="1418"/>
                <a:ext cx="208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7" name="Line 15"/>
              <p:cNvSpPr>
                <a:spLocks noChangeShapeType="1"/>
              </p:cNvSpPr>
              <p:nvPr/>
            </p:nvSpPr>
            <p:spPr bwMode="auto">
              <a:xfrm>
                <a:off x="2342" y="132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8" name="Line 16"/>
              <p:cNvSpPr>
                <a:spLocks noChangeShapeType="1"/>
              </p:cNvSpPr>
              <p:nvPr/>
            </p:nvSpPr>
            <p:spPr bwMode="auto">
              <a:xfrm>
                <a:off x="2446" y="1231"/>
                <a:ext cx="21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29" name="Line 17"/>
              <p:cNvSpPr>
                <a:spLocks noChangeShapeType="1"/>
              </p:cNvSpPr>
              <p:nvPr/>
            </p:nvSpPr>
            <p:spPr bwMode="auto">
              <a:xfrm>
                <a:off x="2550" y="1139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0" name="Line 18"/>
              <p:cNvSpPr>
                <a:spLocks noChangeShapeType="1"/>
              </p:cNvSpPr>
              <p:nvPr/>
            </p:nvSpPr>
            <p:spPr bwMode="auto">
              <a:xfrm>
                <a:off x="2653" y="1045"/>
                <a:ext cx="212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1" name="Line 19"/>
              <p:cNvSpPr>
                <a:spLocks noChangeShapeType="1"/>
              </p:cNvSpPr>
              <p:nvPr/>
            </p:nvSpPr>
            <p:spPr bwMode="auto">
              <a:xfrm>
                <a:off x="2441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2" name="Line 20"/>
              <p:cNvSpPr>
                <a:spLocks noChangeShapeType="1"/>
              </p:cNvSpPr>
              <p:nvPr/>
            </p:nvSpPr>
            <p:spPr bwMode="auto">
              <a:xfrm>
                <a:off x="2826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3" name="Line 21"/>
              <p:cNvSpPr>
                <a:spLocks noChangeShapeType="1"/>
              </p:cNvSpPr>
              <p:nvPr/>
            </p:nvSpPr>
            <p:spPr bwMode="auto">
              <a:xfrm>
                <a:off x="3173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4" name="Line 22"/>
              <p:cNvSpPr>
                <a:spLocks noChangeShapeType="1"/>
              </p:cNvSpPr>
              <p:nvPr/>
            </p:nvSpPr>
            <p:spPr bwMode="auto">
              <a:xfrm>
                <a:off x="3519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5" name="Line 23"/>
              <p:cNvSpPr>
                <a:spLocks noChangeShapeType="1"/>
              </p:cNvSpPr>
              <p:nvPr/>
            </p:nvSpPr>
            <p:spPr bwMode="auto">
              <a:xfrm>
                <a:off x="3865" y="1557"/>
                <a:ext cx="1" cy="16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6" name="Text Box 24"/>
              <p:cNvSpPr txBox="1">
                <a:spLocks noChangeArrowheads="1"/>
              </p:cNvSpPr>
              <p:nvPr/>
            </p:nvSpPr>
            <p:spPr bwMode="auto">
              <a:xfrm>
                <a:off x="1200" y="1240"/>
                <a:ext cx="891" cy="26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CSF1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CSF2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CSF3</a:t>
                </a: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en-US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271437" name="Line 25"/>
              <p:cNvSpPr>
                <a:spLocks noChangeShapeType="1"/>
              </p:cNvSpPr>
              <p:nvPr/>
            </p:nvSpPr>
            <p:spPr bwMode="auto">
              <a:xfrm flipV="1">
                <a:off x="1414" y="1381"/>
                <a:ext cx="87" cy="7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8" name="Line 26"/>
              <p:cNvSpPr>
                <a:spLocks noChangeShapeType="1"/>
              </p:cNvSpPr>
              <p:nvPr/>
            </p:nvSpPr>
            <p:spPr bwMode="auto">
              <a:xfrm flipV="1">
                <a:off x="1414" y="1712"/>
                <a:ext cx="87" cy="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39" name="Line 27"/>
              <p:cNvSpPr>
                <a:spLocks noChangeShapeType="1"/>
              </p:cNvSpPr>
              <p:nvPr/>
            </p:nvSpPr>
            <p:spPr bwMode="auto">
              <a:xfrm flipV="1">
                <a:off x="1414" y="1996"/>
                <a:ext cx="87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0" name="Line 28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1" name="Line 29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3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2" name="Line 30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6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3" name="Line 31"/>
              <p:cNvSpPr>
                <a:spLocks noChangeShapeType="1"/>
              </p:cNvSpPr>
              <p:nvPr/>
            </p:nvSpPr>
            <p:spPr bwMode="auto">
              <a:xfrm>
                <a:off x="1414" y="2137"/>
                <a:ext cx="87" cy="9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4" name="Line 32"/>
              <p:cNvSpPr>
                <a:spLocks noChangeShapeType="1"/>
              </p:cNvSpPr>
              <p:nvPr/>
            </p:nvSpPr>
            <p:spPr bwMode="auto">
              <a:xfrm flipV="1">
                <a:off x="4216" y="147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5" name="Line 33"/>
              <p:cNvSpPr>
                <a:spLocks noChangeShapeType="1"/>
              </p:cNvSpPr>
              <p:nvPr/>
            </p:nvSpPr>
            <p:spPr bwMode="auto">
              <a:xfrm flipV="1">
                <a:off x="4216" y="1996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6" name="Line 34"/>
              <p:cNvSpPr>
                <a:spLocks noChangeShapeType="1"/>
              </p:cNvSpPr>
              <p:nvPr/>
            </p:nvSpPr>
            <p:spPr bwMode="auto">
              <a:xfrm flipV="1">
                <a:off x="4216" y="2563"/>
                <a:ext cx="736" cy="6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7" name="Line 35"/>
              <p:cNvSpPr>
                <a:spLocks noChangeShapeType="1"/>
              </p:cNvSpPr>
              <p:nvPr/>
            </p:nvSpPr>
            <p:spPr bwMode="auto">
              <a:xfrm>
                <a:off x="4961" y="908"/>
                <a:ext cx="1" cy="1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8" name="Line 36"/>
              <p:cNvSpPr>
                <a:spLocks noChangeShapeType="1"/>
              </p:cNvSpPr>
              <p:nvPr/>
            </p:nvSpPr>
            <p:spPr bwMode="auto">
              <a:xfrm>
                <a:off x="1824" y="1344"/>
                <a:ext cx="1872" cy="33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49" name="Line 37"/>
              <p:cNvSpPr>
                <a:spLocks noChangeShapeType="1"/>
              </p:cNvSpPr>
              <p:nvPr/>
            </p:nvSpPr>
            <p:spPr bwMode="auto">
              <a:xfrm>
                <a:off x="1824" y="1680"/>
                <a:ext cx="1200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0" name="Line 38"/>
              <p:cNvSpPr>
                <a:spLocks noChangeShapeType="1"/>
              </p:cNvSpPr>
              <p:nvPr/>
            </p:nvSpPr>
            <p:spPr bwMode="auto">
              <a:xfrm flipV="1">
                <a:off x="1824" y="2064"/>
                <a:ext cx="2832" cy="11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1" name="Line 39"/>
              <p:cNvSpPr>
                <a:spLocks noChangeShapeType="1"/>
              </p:cNvSpPr>
              <p:nvPr/>
            </p:nvSpPr>
            <p:spPr bwMode="auto">
              <a:xfrm flipV="1">
                <a:off x="1824" y="1296"/>
                <a:ext cx="1824" cy="15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2" name="Line 40"/>
              <p:cNvSpPr>
                <a:spLocks noChangeShapeType="1"/>
              </p:cNvSpPr>
              <p:nvPr/>
            </p:nvSpPr>
            <p:spPr bwMode="auto">
              <a:xfrm flipV="1">
                <a:off x="1824" y="2208"/>
                <a:ext cx="1536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3" name="Line 41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1920" cy="38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4" name="Line 42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1536" cy="72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5" name="Line 43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864" cy="48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6" name="Line 44"/>
              <p:cNvSpPr>
                <a:spLocks noChangeShapeType="1"/>
              </p:cNvSpPr>
              <p:nvPr/>
            </p:nvSpPr>
            <p:spPr bwMode="auto">
              <a:xfrm flipV="1">
                <a:off x="1824" y="1248"/>
                <a:ext cx="3072" cy="96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7" name="Line 45"/>
              <p:cNvSpPr>
                <a:spLocks noChangeShapeType="1"/>
              </p:cNvSpPr>
              <p:nvPr/>
            </p:nvSpPr>
            <p:spPr bwMode="auto">
              <a:xfrm>
                <a:off x="1824" y="1968"/>
                <a:ext cx="2832" cy="67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58" name="Text Box 46"/>
              <p:cNvSpPr txBox="1">
                <a:spLocks noChangeArrowheads="1"/>
              </p:cNvSpPr>
              <p:nvPr/>
            </p:nvSpPr>
            <p:spPr bwMode="auto">
              <a:xfrm>
                <a:off x="4238" y="1912"/>
                <a:ext cx="937" cy="4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600">
                    <a:latin typeface="Times New Roman" pitchFamily="18" charset="0"/>
                    <a:ea typeface="標楷體" pitchFamily="65" charset="-120"/>
                  </a:rPr>
                  <a:t>CSKn</a:t>
                </a:r>
              </a:p>
            </p:txBody>
          </p:sp>
        </p:grpSp>
        <p:sp>
          <p:nvSpPr>
            <p:cNvPr id="271418" name="Text Box 47"/>
            <p:cNvSpPr txBox="1">
              <a:spLocks noChangeArrowheads="1"/>
            </p:cNvSpPr>
            <p:nvPr/>
          </p:nvSpPr>
          <p:spPr bwMode="auto">
            <a:xfrm>
              <a:off x="864" y="1440"/>
              <a:ext cx="490" cy="288"/>
            </a:xfrm>
            <a:prstGeom prst="rect">
              <a:avLst/>
            </a:prstGeom>
            <a:solidFill>
              <a:srgbClr val="66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  <a:ea typeface="標楷體" pitchFamily="65" charset="-120"/>
                </a:rPr>
                <a:t>CSK</a:t>
              </a: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3489325" y="2109788"/>
            <a:ext cx="1587500" cy="1319212"/>
            <a:chOff x="2016" y="1425"/>
            <a:chExt cx="1000" cy="831"/>
          </a:xfrm>
        </p:grpSpPr>
        <p:sp>
          <p:nvSpPr>
            <p:cNvPr id="271415" name="Line 49"/>
            <p:cNvSpPr>
              <a:spLocks noChangeShapeType="1"/>
            </p:cNvSpPr>
            <p:nvPr/>
          </p:nvSpPr>
          <p:spPr bwMode="auto">
            <a:xfrm flipV="1">
              <a:off x="2016" y="1584"/>
              <a:ext cx="2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6" name="Text Box 50"/>
            <p:cNvSpPr txBox="1">
              <a:spLocks noChangeArrowheads="1"/>
            </p:cNvSpPr>
            <p:nvPr/>
          </p:nvSpPr>
          <p:spPr bwMode="auto">
            <a:xfrm>
              <a:off x="2304" y="1425"/>
              <a:ext cx="7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489325" y="3733800"/>
            <a:ext cx="1573213" cy="1387475"/>
            <a:chOff x="2016" y="2448"/>
            <a:chExt cx="991" cy="874"/>
          </a:xfrm>
        </p:grpSpPr>
        <p:sp>
          <p:nvSpPr>
            <p:cNvPr id="271413" name="Line 52"/>
            <p:cNvSpPr>
              <a:spLocks noChangeShapeType="1"/>
            </p:cNvSpPr>
            <p:nvPr/>
          </p:nvSpPr>
          <p:spPr bwMode="auto">
            <a:xfrm>
              <a:off x="2016" y="2448"/>
              <a:ext cx="288" cy="72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4" name="Text Box 53"/>
            <p:cNvSpPr txBox="1">
              <a:spLocks noChangeArrowheads="1"/>
            </p:cNvSpPr>
            <p:nvPr/>
          </p:nvSpPr>
          <p:spPr bwMode="auto">
            <a:xfrm>
              <a:off x="2304" y="3072"/>
              <a:ext cx="7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4953000" y="1219200"/>
            <a:ext cx="1489075" cy="1028700"/>
            <a:chOff x="2938" y="864"/>
            <a:chExt cx="938" cy="648"/>
          </a:xfrm>
        </p:grpSpPr>
        <p:sp>
          <p:nvSpPr>
            <p:cNvPr id="271411" name="Line 55"/>
            <p:cNvSpPr>
              <a:spLocks noChangeShapeType="1"/>
            </p:cNvSpPr>
            <p:nvPr/>
          </p:nvSpPr>
          <p:spPr bwMode="auto">
            <a:xfrm flipV="1">
              <a:off x="2938" y="1152"/>
              <a:ext cx="230" cy="3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2" name="Text Box 56"/>
            <p:cNvSpPr txBox="1">
              <a:spLocks noChangeArrowheads="1"/>
            </p:cNvSpPr>
            <p:nvPr/>
          </p:nvSpPr>
          <p:spPr bwMode="auto">
            <a:xfrm>
              <a:off x="3120" y="864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菁英人員</a:t>
              </a: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013325" y="3962400"/>
            <a:ext cx="1606550" cy="914400"/>
            <a:chOff x="2976" y="2592"/>
            <a:chExt cx="1012" cy="576"/>
          </a:xfrm>
        </p:grpSpPr>
        <p:sp>
          <p:nvSpPr>
            <p:cNvPr id="271409" name="Line 58"/>
            <p:cNvSpPr>
              <a:spLocks noChangeShapeType="1"/>
            </p:cNvSpPr>
            <p:nvPr/>
          </p:nvSpPr>
          <p:spPr bwMode="auto">
            <a:xfrm flipV="1">
              <a:off x="2976" y="2832"/>
              <a:ext cx="144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10" name="Text Box 59"/>
            <p:cNvSpPr txBox="1">
              <a:spLocks noChangeArrowheads="1"/>
            </p:cNvSpPr>
            <p:nvPr/>
          </p:nvSpPr>
          <p:spPr bwMode="auto">
            <a:xfrm>
              <a:off x="3072" y="2592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中低階主管</a:t>
              </a:r>
            </a:p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與員工</a:t>
              </a:r>
            </a:p>
          </p:txBody>
        </p:sp>
      </p:grp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5013325" y="4800600"/>
            <a:ext cx="1428750" cy="396875"/>
            <a:chOff x="2976" y="3120"/>
            <a:chExt cx="900" cy="250"/>
          </a:xfrm>
        </p:grpSpPr>
        <p:sp>
          <p:nvSpPr>
            <p:cNvPr id="271407" name="Line 61"/>
            <p:cNvSpPr>
              <a:spLocks noChangeShapeType="1"/>
            </p:cNvSpPr>
            <p:nvPr/>
          </p:nvSpPr>
          <p:spPr bwMode="auto">
            <a:xfrm>
              <a:off x="2976" y="3216"/>
              <a:ext cx="19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8" name="Text Box 62"/>
            <p:cNvSpPr txBox="1">
              <a:spLocks noChangeArrowheads="1"/>
            </p:cNvSpPr>
            <p:nvPr/>
          </p:nvSpPr>
          <p:spPr bwMode="auto">
            <a:xfrm>
              <a:off x="3120" y="312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制度規範</a:t>
              </a:r>
            </a:p>
          </p:txBody>
        </p:sp>
      </p:grpSp>
      <p:grpSp>
        <p:nvGrpSpPr>
          <p:cNvPr id="9" name="Group 63"/>
          <p:cNvGrpSpPr>
            <a:grpSpLocks/>
          </p:cNvGrpSpPr>
          <p:nvPr/>
        </p:nvGrpSpPr>
        <p:grpSpPr bwMode="auto">
          <a:xfrm>
            <a:off x="5013325" y="5029200"/>
            <a:ext cx="1530350" cy="1387475"/>
            <a:chOff x="2976" y="3264"/>
            <a:chExt cx="964" cy="874"/>
          </a:xfrm>
        </p:grpSpPr>
        <p:sp>
          <p:nvSpPr>
            <p:cNvPr id="271405" name="Line 64"/>
            <p:cNvSpPr>
              <a:spLocks noChangeShapeType="1"/>
            </p:cNvSpPr>
            <p:nvPr/>
          </p:nvSpPr>
          <p:spPr bwMode="auto">
            <a:xfrm>
              <a:off x="2976" y="3264"/>
              <a:ext cx="144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6" name="Text Box 65"/>
            <p:cNvSpPr txBox="1">
              <a:spLocks noChangeArrowheads="1"/>
            </p:cNvSpPr>
            <p:nvPr/>
          </p:nvSpPr>
          <p:spPr bwMode="auto">
            <a:xfrm>
              <a:off x="3024" y="3696"/>
              <a:ext cx="9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數位資料庫</a:t>
              </a:r>
            </a:p>
            <a:p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與流程</a:t>
              </a:r>
            </a:p>
          </p:txBody>
        </p:sp>
      </p:grp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4953000" y="2400300"/>
            <a:ext cx="1743075" cy="815975"/>
            <a:chOff x="2938" y="1608"/>
            <a:chExt cx="1098" cy="514"/>
          </a:xfrm>
        </p:grpSpPr>
        <p:sp>
          <p:nvSpPr>
            <p:cNvPr id="271403" name="Line 67"/>
            <p:cNvSpPr>
              <a:spLocks noChangeShapeType="1"/>
            </p:cNvSpPr>
            <p:nvPr/>
          </p:nvSpPr>
          <p:spPr bwMode="auto">
            <a:xfrm>
              <a:off x="2938" y="1608"/>
              <a:ext cx="230" cy="3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404" name="Text Box 68"/>
            <p:cNvSpPr txBox="1">
              <a:spLocks noChangeArrowheads="1"/>
            </p:cNvSpPr>
            <p:nvPr/>
          </p:nvSpPr>
          <p:spPr bwMode="auto">
            <a:xfrm>
              <a:off x="3120" y="187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數位互動網</a:t>
              </a: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5013325" y="2057400"/>
            <a:ext cx="1428750" cy="396875"/>
            <a:chOff x="2976" y="1392"/>
            <a:chExt cx="900" cy="250"/>
          </a:xfrm>
        </p:grpSpPr>
        <p:sp>
          <p:nvSpPr>
            <p:cNvPr id="271401" name="Text Box 70"/>
            <p:cNvSpPr txBox="1">
              <a:spLocks noChangeArrowheads="1"/>
            </p:cNvSpPr>
            <p:nvPr/>
          </p:nvSpPr>
          <p:spPr bwMode="auto">
            <a:xfrm>
              <a:off x="3120" y="1392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71402" name="Line 71"/>
            <p:cNvSpPr>
              <a:spLocks noChangeShapeType="1"/>
            </p:cNvSpPr>
            <p:nvPr/>
          </p:nvSpPr>
          <p:spPr bwMode="auto">
            <a:xfrm>
              <a:off x="2976" y="1536"/>
              <a:ext cx="1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6308725" y="914400"/>
            <a:ext cx="1276350" cy="762000"/>
            <a:chOff x="3792" y="672"/>
            <a:chExt cx="804" cy="480"/>
          </a:xfrm>
        </p:grpSpPr>
        <p:sp>
          <p:nvSpPr>
            <p:cNvPr id="271397" name="Line 73"/>
            <p:cNvSpPr>
              <a:spLocks noChangeShapeType="1"/>
            </p:cNvSpPr>
            <p:nvPr/>
          </p:nvSpPr>
          <p:spPr bwMode="auto">
            <a:xfrm>
              <a:off x="3792" y="1008"/>
              <a:ext cx="96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3792" y="672"/>
              <a:ext cx="804" cy="288"/>
              <a:chOff x="3792" y="672"/>
              <a:chExt cx="804" cy="288"/>
            </a:xfrm>
          </p:grpSpPr>
          <p:sp>
            <p:nvSpPr>
              <p:cNvPr id="271399" name="Line 75"/>
              <p:cNvSpPr>
                <a:spLocks noChangeShapeType="1"/>
              </p:cNvSpPr>
              <p:nvPr/>
            </p:nvSpPr>
            <p:spPr bwMode="auto">
              <a:xfrm flipV="1">
                <a:off x="3792" y="768"/>
                <a:ext cx="96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400" name="Text Box 76"/>
              <p:cNvSpPr txBox="1">
                <a:spLocks noChangeArrowheads="1"/>
              </p:cNvSpPr>
              <p:nvPr/>
            </p:nvSpPr>
            <p:spPr bwMode="auto">
              <a:xfrm>
                <a:off x="3840" y="672"/>
                <a:ext cx="75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2000" b="1">
                    <a:latin typeface="Times New Roman" pitchFamily="18" charset="0"/>
                    <a:ea typeface="標楷體" pitchFamily="65" charset="-120"/>
                  </a:rPr>
                  <a:t>王總經理</a:t>
                </a:r>
              </a:p>
            </p:txBody>
          </p:sp>
        </p:grp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384925" y="1752600"/>
            <a:ext cx="1276350" cy="838200"/>
            <a:chOff x="3840" y="1200"/>
            <a:chExt cx="804" cy="528"/>
          </a:xfrm>
        </p:grpSpPr>
        <p:sp>
          <p:nvSpPr>
            <p:cNvPr id="271394" name="Line 78"/>
            <p:cNvSpPr>
              <a:spLocks noChangeShapeType="1"/>
            </p:cNvSpPr>
            <p:nvPr/>
          </p:nvSpPr>
          <p:spPr bwMode="auto">
            <a:xfrm flipV="1">
              <a:off x="3840" y="1296"/>
              <a:ext cx="96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95" name="Line 79"/>
            <p:cNvSpPr>
              <a:spLocks noChangeShapeType="1"/>
            </p:cNvSpPr>
            <p:nvPr/>
          </p:nvSpPr>
          <p:spPr bwMode="auto">
            <a:xfrm>
              <a:off x="3840" y="1536"/>
              <a:ext cx="96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96" name="Text Box 80"/>
            <p:cNvSpPr txBox="1">
              <a:spLocks noChangeArrowheads="1"/>
            </p:cNvSpPr>
            <p:nvPr/>
          </p:nvSpPr>
          <p:spPr bwMode="auto">
            <a:xfrm>
              <a:off x="3888" y="1200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官僚文化</a:t>
              </a:r>
            </a:p>
          </p:txBody>
        </p:sp>
      </p:grpSp>
      <p:grpSp>
        <p:nvGrpSpPr>
          <p:cNvPr id="15" name="Group 81"/>
          <p:cNvGrpSpPr>
            <a:grpSpLocks/>
          </p:cNvGrpSpPr>
          <p:nvPr/>
        </p:nvGrpSpPr>
        <p:grpSpPr bwMode="auto">
          <a:xfrm>
            <a:off x="6613525" y="2590800"/>
            <a:ext cx="1535113" cy="838200"/>
            <a:chOff x="3984" y="1728"/>
            <a:chExt cx="967" cy="528"/>
          </a:xfrm>
        </p:grpSpPr>
        <p:grpSp>
          <p:nvGrpSpPr>
            <p:cNvPr id="16" name="Group 82"/>
            <p:cNvGrpSpPr>
              <a:grpSpLocks/>
            </p:cNvGrpSpPr>
            <p:nvPr/>
          </p:nvGrpSpPr>
          <p:grpSpPr bwMode="auto">
            <a:xfrm>
              <a:off x="3984" y="1872"/>
              <a:ext cx="96" cy="384"/>
              <a:chOff x="3984" y="1872"/>
              <a:chExt cx="96" cy="384"/>
            </a:xfrm>
          </p:grpSpPr>
          <p:sp>
            <p:nvSpPr>
              <p:cNvPr id="271392" name="Line 83"/>
              <p:cNvSpPr>
                <a:spLocks noChangeShapeType="1"/>
              </p:cNvSpPr>
              <p:nvPr/>
            </p:nvSpPr>
            <p:spPr bwMode="auto">
              <a:xfrm flipV="1">
                <a:off x="3984" y="1872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393" name="Line 84"/>
              <p:cNvSpPr>
                <a:spLocks noChangeShapeType="1"/>
              </p:cNvSpPr>
              <p:nvPr/>
            </p:nvSpPr>
            <p:spPr bwMode="auto">
              <a:xfrm>
                <a:off x="3984" y="2064"/>
                <a:ext cx="96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71391" name="Text Box 85"/>
            <p:cNvSpPr txBox="1">
              <a:spLocks noChangeArrowheads="1"/>
            </p:cNvSpPr>
            <p:nvPr/>
          </p:nvSpPr>
          <p:spPr bwMode="auto">
            <a:xfrm>
              <a:off x="4195" y="1728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電子溝通</a:t>
              </a:r>
            </a:p>
          </p:txBody>
        </p:sp>
      </p:grpSp>
      <p:grpSp>
        <p:nvGrpSpPr>
          <p:cNvPr id="17" name="Group 86"/>
          <p:cNvGrpSpPr>
            <a:grpSpLocks/>
          </p:cNvGrpSpPr>
          <p:nvPr/>
        </p:nvGrpSpPr>
        <p:grpSpPr bwMode="auto">
          <a:xfrm>
            <a:off x="6537325" y="3657600"/>
            <a:ext cx="1098550" cy="762000"/>
            <a:chOff x="3936" y="2400"/>
            <a:chExt cx="692" cy="480"/>
          </a:xfrm>
        </p:grpSpPr>
        <p:sp>
          <p:nvSpPr>
            <p:cNvPr id="271386" name="Line 87"/>
            <p:cNvSpPr>
              <a:spLocks noChangeShapeType="1"/>
            </p:cNvSpPr>
            <p:nvPr/>
          </p:nvSpPr>
          <p:spPr bwMode="auto">
            <a:xfrm>
              <a:off x="3936" y="2736"/>
              <a:ext cx="96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8" name="Group 88"/>
            <p:cNvGrpSpPr>
              <a:grpSpLocks/>
            </p:cNvGrpSpPr>
            <p:nvPr/>
          </p:nvGrpSpPr>
          <p:grpSpPr bwMode="auto">
            <a:xfrm>
              <a:off x="3936" y="2400"/>
              <a:ext cx="692" cy="288"/>
              <a:chOff x="3936" y="2400"/>
              <a:chExt cx="692" cy="288"/>
            </a:xfrm>
          </p:grpSpPr>
          <p:sp>
            <p:nvSpPr>
              <p:cNvPr id="271388" name="Line 89"/>
              <p:cNvSpPr>
                <a:spLocks noChangeShapeType="1"/>
              </p:cNvSpPr>
              <p:nvPr/>
            </p:nvSpPr>
            <p:spPr bwMode="auto">
              <a:xfrm flipV="1">
                <a:off x="3936" y="2544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1389" name="Text Box 90"/>
              <p:cNvSpPr txBox="1">
                <a:spLocks noChangeArrowheads="1"/>
              </p:cNvSpPr>
              <p:nvPr/>
            </p:nvSpPr>
            <p:spPr bwMode="auto">
              <a:xfrm>
                <a:off x="4032" y="2400"/>
                <a:ext cx="5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2000" b="1">
                    <a:solidFill>
                      <a:srgbClr val="00CC99"/>
                    </a:solidFill>
                    <a:latin typeface="Times New Roman" pitchFamily="18" charset="0"/>
                    <a:ea typeface="標楷體" pitchFamily="65" charset="-120"/>
                  </a:rPr>
                  <a:t>李廠長</a:t>
                </a:r>
              </a:p>
            </p:txBody>
          </p:sp>
        </p:grpSp>
      </p:grp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6461125" y="4572000"/>
            <a:ext cx="1352550" cy="762000"/>
            <a:chOff x="3888" y="2976"/>
            <a:chExt cx="852" cy="480"/>
          </a:xfrm>
        </p:grpSpPr>
        <p:sp>
          <p:nvSpPr>
            <p:cNvPr id="271383" name="Line 92"/>
            <p:cNvSpPr>
              <a:spLocks noChangeShapeType="1"/>
            </p:cNvSpPr>
            <p:nvPr/>
          </p:nvSpPr>
          <p:spPr bwMode="auto">
            <a:xfrm flipV="1">
              <a:off x="3888" y="3120"/>
              <a:ext cx="144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4" name="Line 93"/>
            <p:cNvSpPr>
              <a:spLocks noChangeShapeType="1"/>
            </p:cNvSpPr>
            <p:nvPr/>
          </p:nvSpPr>
          <p:spPr bwMode="auto">
            <a:xfrm>
              <a:off x="3888" y="3312"/>
              <a:ext cx="96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5" name="Text Box 94"/>
            <p:cNvSpPr txBox="1">
              <a:spLocks noChangeArrowheads="1"/>
            </p:cNvSpPr>
            <p:nvPr/>
          </p:nvSpPr>
          <p:spPr bwMode="auto">
            <a:xfrm>
              <a:off x="3984" y="2976"/>
              <a:ext cx="7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產品專利</a:t>
              </a:r>
            </a:p>
          </p:txBody>
        </p:sp>
      </p:grpSp>
      <p:grpSp>
        <p:nvGrpSpPr>
          <p:cNvPr id="20" name="Group 95"/>
          <p:cNvGrpSpPr>
            <a:grpSpLocks/>
          </p:cNvGrpSpPr>
          <p:nvPr/>
        </p:nvGrpSpPr>
        <p:grpSpPr bwMode="auto">
          <a:xfrm>
            <a:off x="6461125" y="5486400"/>
            <a:ext cx="1682750" cy="762000"/>
            <a:chOff x="3888" y="3552"/>
            <a:chExt cx="1060" cy="480"/>
          </a:xfrm>
        </p:grpSpPr>
        <p:sp>
          <p:nvSpPr>
            <p:cNvPr id="271380" name="Line 96"/>
            <p:cNvSpPr>
              <a:spLocks noChangeShapeType="1"/>
            </p:cNvSpPr>
            <p:nvPr/>
          </p:nvSpPr>
          <p:spPr bwMode="auto">
            <a:xfrm flipV="1">
              <a:off x="3888" y="3648"/>
              <a:ext cx="14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1" name="Line 97"/>
            <p:cNvSpPr>
              <a:spLocks noChangeShapeType="1"/>
            </p:cNvSpPr>
            <p:nvPr/>
          </p:nvSpPr>
          <p:spPr bwMode="auto">
            <a:xfrm>
              <a:off x="3888" y="3888"/>
              <a:ext cx="144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1382" name="Text Box 98"/>
            <p:cNvSpPr txBox="1">
              <a:spLocks noChangeArrowheads="1"/>
            </p:cNvSpPr>
            <p:nvPr/>
          </p:nvSpPr>
          <p:spPr bwMode="auto">
            <a:xfrm>
              <a:off x="4032" y="3552"/>
              <a:ext cx="9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>
                  <a:solidFill>
                    <a:srgbClr val="00CC99"/>
                  </a:solidFill>
                  <a:latin typeface="Times New Roman" pitchFamily="18" charset="0"/>
                  <a:ea typeface="標楷體" pitchFamily="65" charset="-120"/>
                </a:rPr>
                <a:t>顧客資料庫</a:t>
              </a:r>
            </a:p>
          </p:txBody>
        </p:sp>
      </p:grpSp>
      <p:sp>
        <p:nvSpPr>
          <p:cNvPr id="21" name="文字方塊 20"/>
          <p:cNvSpPr txBox="1"/>
          <p:nvPr/>
        </p:nvSpPr>
        <p:spPr>
          <a:xfrm>
            <a:off x="42592" y="3368224"/>
            <a:ext cx="4516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願</a:t>
            </a:r>
            <a:r>
              <a:rPr lang="zh-TW" altLang="en-US" dirty="0"/>
              <a:t>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73D27-1103-4CCA-8D6C-B13CAC67508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92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2388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981075"/>
            <a:ext cx="7127875" cy="5345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D20A7-0642-4050-9375-9FD4BDDE570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93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341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052513"/>
            <a:ext cx="7129463" cy="5346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BA49-A370-490E-B15B-FB4B1933F29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93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知識盤點系統</a:t>
            </a:r>
          </a:p>
        </p:txBody>
      </p:sp>
      <p:pic>
        <p:nvPicPr>
          <p:cNvPr id="27443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908050"/>
            <a:ext cx="7272337" cy="5454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A2561-6303-42DC-A308-2CABC6D601B3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275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971550"/>
            <a:ext cx="7056437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9219" name="Rectangle 3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知識盤點系統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59400-CDD5-4E9C-867A-8E25578D505A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276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052513"/>
            <a:ext cx="69850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0243" name="Rectangle 3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知識盤點系統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39</TotalTime>
  <Words>1199</Words>
  <Application>Microsoft Office PowerPoint</Application>
  <PresentationFormat>如螢幕大小 (4:3)</PresentationFormat>
  <Paragraphs>474</Paragraphs>
  <Slides>21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新細明體</vt:lpstr>
      <vt:lpstr>標楷體</vt:lpstr>
      <vt:lpstr>Arial</vt:lpstr>
      <vt:lpstr>Symbol</vt:lpstr>
      <vt:lpstr>Times New Roman</vt:lpstr>
      <vt:lpstr>Wingdings</vt:lpstr>
      <vt:lpstr>教學目標</vt:lpstr>
      <vt:lpstr>文件</vt:lpstr>
      <vt:lpstr>關鍵成功知識建立</vt:lpstr>
      <vt:lpstr>PowerPoint 簡報</vt:lpstr>
      <vt:lpstr>聯強的知識盤點</vt:lpstr>
      <vt:lpstr>PowerPoint 簡報</vt:lpstr>
      <vt:lpstr>知識盤點系統</vt:lpstr>
      <vt:lpstr>知識盤點系統</vt:lpstr>
      <vt:lpstr>知識盤點系統</vt:lpstr>
      <vt:lpstr>PowerPoint 簡報</vt:lpstr>
      <vt:lpstr>PowerPoint 簡報</vt:lpstr>
      <vt:lpstr>PowerPoint 簡報</vt:lpstr>
      <vt:lpstr>官大學問大？</vt:lpstr>
      <vt:lpstr>知識管理流程架構</vt:lpstr>
      <vt:lpstr>Organizations as Multiple Realities</vt:lpstr>
      <vt:lpstr>Organizations as Multiple Realities, Cont.</vt:lpstr>
      <vt:lpstr>Organizations as Multiple Realities, Cont.</vt:lpstr>
      <vt:lpstr>選擇企業關鍵流程 並根據           融入知識管理流程</vt:lpstr>
      <vt:lpstr>經營流程與KM流程合一</vt:lpstr>
      <vt:lpstr>經營流程與KM流程脫節</vt:lpstr>
      <vt:lpstr>PowerPoint 簡報</vt:lpstr>
      <vt:lpstr>PowerPoint 簡報</vt:lpstr>
      <vt:lpstr>AB型知識的關鍵差異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關鍵成功知識建立</dc:title>
  <dc:creator>Your User Name</dc:creator>
  <cp:lastModifiedBy>George Lee</cp:lastModifiedBy>
  <cp:revision>4</cp:revision>
  <dcterms:created xsi:type="dcterms:W3CDTF">2010-07-14T02:28:27Z</dcterms:created>
  <dcterms:modified xsi:type="dcterms:W3CDTF">2017-09-12T07:00:13Z</dcterms:modified>
</cp:coreProperties>
</file>